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Lst>
  <p:sldSz cy="6858000" cx="9144000"/>
  <p:notesSz cx="6858000" cy="9144000"/>
  <p:embeddedFontLst>
    <p:embeddedFont>
      <p:font typeface="Gill Sans"/>
      <p:regular r:id="rId7"/>
      <p:bold r:id="rId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9" roundtripDataSignature="AMtx7miFv0EEyD2XWvc/SnGNzv+0X7wF9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F458A1E-98E6-49E9-B369-92CF5A481609}">
  <a:tblStyle styleId="{DF458A1E-98E6-49E9-B369-92CF5A481609}"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E14B3906-029A-4D1C-A8FF-6E2A3CD61F42}" styleName="Table_1">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9EFF7"/>
          </a:solidFill>
        </a:fill>
      </a:tcStyle>
    </a:wholeTbl>
    <a:band1H>
      <a:tcTxStyle/>
      <a:tcStyle>
        <a:fill>
          <a:solidFill>
            <a:srgbClr val="D0DEEF"/>
          </a:solidFill>
        </a:fill>
      </a:tcStyle>
    </a:band1H>
    <a:band2H>
      <a:tcTxStyle/>
    </a:band2H>
    <a:band1V>
      <a:tcTxStyle/>
      <a:tcStyle>
        <a:fill>
          <a:solidFill>
            <a:srgbClr val="D0DEEF"/>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GillSans-regular.fntdata"/><Relationship Id="rId8" Type="http://schemas.openxmlformats.org/officeDocument/2006/relationships/font" Target="fonts/GillSans-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3"/>
          <p:cNvSpPr txBox="1"/>
          <p:nvPr>
            <p:ph type="ctrTitle"/>
          </p:nvPr>
        </p:nvSpPr>
        <p:spPr>
          <a:xfrm>
            <a:off x="685800" y="1122363"/>
            <a:ext cx="77724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3"/>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4"/>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4"/>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5"/>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5"/>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6"/>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6"/>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6"/>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7"/>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7"/>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7"/>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7"/>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7"/>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8"/>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9"/>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9"/>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0"/>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0"/>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10"/>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10"/>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0"/>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1"/>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1"/>
          <p:cNvSpPr/>
          <p:nvPr>
            <p:ph idx="2" type="pic"/>
          </p:nvPr>
        </p:nvSpPr>
        <p:spPr>
          <a:xfrm>
            <a:off x="3887391" y="987426"/>
            <a:ext cx="4629150" cy="4873625"/>
          </a:xfrm>
          <a:prstGeom prst="rect">
            <a:avLst/>
          </a:prstGeom>
          <a:noFill/>
          <a:ln>
            <a:noFill/>
          </a:ln>
        </p:spPr>
      </p:sp>
      <p:sp>
        <p:nvSpPr>
          <p:cNvPr id="64" name="Google Shape;64;p11"/>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2"/>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2"/>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3"/>
          <p:cNvSpPr txBox="1"/>
          <p:nvPr>
            <p:ph type="title"/>
          </p:nvPr>
        </p:nvSpPr>
        <p:spPr>
          <a:xfrm rot="5400000">
            <a:off x="4623594" y="2285207"/>
            <a:ext cx="5811838"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3"/>
          <p:cNvSpPr txBox="1"/>
          <p:nvPr>
            <p:ph idx="1" type="body"/>
          </p:nvPr>
        </p:nvSpPr>
        <p:spPr>
          <a:xfrm rot="5400000">
            <a:off x="623094" y="370681"/>
            <a:ext cx="5811838"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2.png"/><Relationship Id="rId10" Type="http://schemas.openxmlformats.org/officeDocument/2006/relationships/image" Target="../media/image8.png"/><Relationship Id="rId13" Type="http://schemas.openxmlformats.org/officeDocument/2006/relationships/image" Target="../media/image4.png"/><Relationship Id="rId12"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7.png"/><Relationship Id="rId5" Type="http://schemas.openxmlformats.org/officeDocument/2006/relationships/image" Target="../media/image2.png"/><Relationship Id="rId6" Type="http://schemas.openxmlformats.org/officeDocument/2006/relationships/image" Target="../media/image10.png"/><Relationship Id="rId7" Type="http://schemas.openxmlformats.org/officeDocument/2006/relationships/image" Target="../media/image9.png"/><Relationship Id="rId8"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a:off x="0" y="5454947"/>
            <a:ext cx="2116667" cy="1403053"/>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5" name="Google Shape;85;p1"/>
          <p:cNvSpPr/>
          <p:nvPr/>
        </p:nvSpPr>
        <p:spPr>
          <a:xfrm>
            <a:off x="0" y="0"/>
            <a:ext cx="9143999" cy="609021"/>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6" name="Google Shape;86;p1"/>
          <p:cNvSpPr/>
          <p:nvPr/>
        </p:nvSpPr>
        <p:spPr>
          <a:xfrm>
            <a:off x="2934393" y="31940"/>
            <a:ext cx="5604363" cy="41549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0" i="0" lang="en-GB" sz="1050" u="none" cap="none" strike="noStrike">
                <a:solidFill>
                  <a:schemeClr val="dk1"/>
                </a:solidFill>
                <a:latin typeface="Gill Sans"/>
                <a:ea typeface="Gill Sans"/>
                <a:cs typeface="Gill Sans"/>
                <a:sym typeface="Gill Sans"/>
              </a:rPr>
              <a:t>This unit focuses on introducing the key concepts of development, exploring indicators of development, causes of uneven development and potential solutions.</a:t>
            </a:r>
            <a:endParaRPr b="0" i="0" sz="1050" u="none" cap="none" strike="noStrike">
              <a:solidFill>
                <a:schemeClr val="dk1"/>
              </a:solidFill>
              <a:latin typeface="Gill Sans"/>
              <a:ea typeface="Gill Sans"/>
              <a:cs typeface="Gill Sans"/>
              <a:sym typeface="Gill Sans"/>
            </a:endParaRPr>
          </a:p>
        </p:txBody>
      </p:sp>
      <p:pic>
        <p:nvPicPr>
          <p:cNvPr id="87" name="Google Shape;87;p1"/>
          <p:cNvPicPr preferRelativeResize="0"/>
          <p:nvPr/>
        </p:nvPicPr>
        <p:blipFill rotWithShape="1">
          <a:blip r:embed="rId3">
            <a:alphaModFix/>
          </a:blip>
          <a:srcRect b="0" l="0" r="0" t="0"/>
          <a:stretch/>
        </p:blipFill>
        <p:spPr>
          <a:xfrm>
            <a:off x="8590058" y="1"/>
            <a:ext cx="553941" cy="609020"/>
          </a:xfrm>
          <a:prstGeom prst="rect">
            <a:avLst/>
          </a:prstGeom>
          <a:noFill/>
          <a:ln>
            <a:noFill/>
          </a:ln>
        </p:spPr>
      </p:pic>
      <p:sp>
        <p:nvSpPr>
          <p:cNvPr id="88" name="Google Shape;88;p1"/>
          <p:cNvSpPr txBox="1"/>
          <p:nvPr/>
        </p:nvSpPr>
        <p:spPr>
          <a:xfrm>
            <a:off x="-7931" y="-7029"/>
            <a:ext cx="6988629"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GB" sz="1600" u="none" cap="none" strike="noStrike">
                <a:solidFill>
                  <a:schemeClr val="dk1"/>
                </a:solidFill>
                <a:latin typeface="Gill Sans"/>
                <a:ea typeface="Gill Sans"/>
                <a:cs typeface="Gill Sans"/>
                <a:sym typeface="Gill Sans"/>
              </a:rPr>
              <a:t>Year 8 Development</a:t>
            </a:r>
            <a:endParaRPr b="1" sz="1600">
              <a:solidFill>
                <a:schemeClr val="dk1"/>
              </a:solidFill>
              <a:latin typeface="Gill Sans"/>
              <a:ea typeface="Gill Sans"/>
              <a:cs typeface="Gill Sans"/>
              <a:sym typeface="Gill Sans"/>
            </a:endParaRPr>
          </a:p>
        </p:txBody>
      </p:sp>
      <p:sp>
        <p:nvSpPr>
          <p:cNvPr id="89" name="Google Shape;89;p1"/>
          <p:cNvSpPr txBox="1"/>
          <p:nvPr/>
        </p:nvSpPr>
        <p:spPr>
          <a:xfrm>
            <a:off x="0" y="220008"/>
            <a:ext cx="2934393" cy="4154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GB" sz="700">
                <a:solidFill>
                  <a:schemeClr val="dk1"/>
                </a:solidFill>
                <a:latin typeface="Gill Sans"/>
                <a:ea typeface="Gill Sans"/>
                <a:cs typeface="Gill Sans"/>
                <a:sym typeface="Gill Sans"/>
              </a:rPr>
              <a:t>Game Changer – </a:t>
            </a:r>
            <a:r>
              <a:rPr lang="en-GB" sz="700">
                <a:solidFill>
                  <a:schemeClr val="dk1"/>
                </a:solidFill>
                <a:latin typeface="Gill Sans"/>
                <a:ea typeface="Gill Sans"/>
                <a:cs typeface="Gill Sans"/>
                <a:sym typeface="Gill Sans"/>
              </a:rPr>
              <a:t>‘</a:t>
            </a:r>
            <a:r>
              <a:rPr lang="en-GB" sz="700">
                <a:solidFill>
                  <a:schemeClr val="dk1"/>
                </a:solidFill>
                <a:latin typeface="Calibri"/>
                <a:ea typeface="Calibri"/>
                <a:cs typeface="Calibri"/>
                <a:sym typeface="Calibri"/>
              </a:rPr>
              <a:t>I can use my understanding of development indicators and socio-economics to understand differing levels of development and suggest viable methods to reduce the development gap.</a:t>
            </a:r>
            <a:r>
              <a:rPr i="1" lang="en-GB" sz="700">
                <a:solidFill>
                  <a:schemeClr val="dk1"/>
                </a:solidFill>
                <a:latin typeface="Gill Sans"/>
                <a:ea typeface="Gill Sans"/>
                <a:cs typeface="Gill Sans"/>
                <a:sym typeface="Gill Sans"/>
              </a:rPr>
              <a:t>’ </a:t>
            </a:r>
            <a:endParaRPr i="1" sz="700">
              <a:solidFill>
                <a:schemeClr val="dk1"/>
              </a:solidFill>
              <a:latin typeface="Gill Sans"/>
              <a:ea typeface="Gill Sans"/>
              <a:cs typeface="Gill Sans"/>
              <a:sym typeface="Gill Sans"/>
            </a:endParaRPr>
          </a:p>
        </p:txBody>
      </p:sp>
      <p:graphicFrame>
        <p:nvGraphicFramePr>
          <p:cNvPr id="90" name="Google Shape;90;p1"/>
          <p:cNvGraphicFramePr/>
          <p:nvPr/>
        </p:nvGraphicFramePr>
        <p:xfrm>
          <a:off x="0" y="603877"/>
          <a:ext cx="3000000" cy="3000000"/>
        </p:xfrm>
        <a:graphic>
          <a:graphicData uri="http://schemas.openxmlformats.org/drawingml/2006/table">
            <a:tbl>
              <a:tblPr>
                <a:noFill/>
                <a:tableStyleId>{DF458A1E-98E6-49E9-B369-92CF5A481609}</a:tableStyleId>
              </a:tblPr>
              <a:tblGrid>
                <a:gridCol w="719675"/>
                <a:gridCol w="1397000"/>
              </a:tblGrid>
              <a:tr h="312800">
                <a:tc>
                  <a:txBody>
                    <a:bodyPr/>
                    <a:lstStyle/>
                    <a:p>
                      <a:pPr indent="0" lvl="0" marL="0" marR="0" rtl="0" algn="l">
                        <a:lnSpc>
                          <a:spcPct val="107000"/>
                        </a:lnSpc>
                        <a:spcBef>
                          <a:spcPts val="0"/>
                        </a:spcBef>
                        <a:spcAft>
                          <a:spcPts val="0"/>
                        </a:spcAft>
                        <a:buNone/>
                      </a:pPr>
                      <a:r>
                        <a:rPr b="1" lang="en-GB" sz="700" u="none" cap="none" strike="noStrike">
                          <a:solidFill>
                            <a:srgbClr val="000000"/>
                          </a:solidFill>
                          <a:latin typeface="Gill Sans"/>
                          <a:ea typeface="Gill Sans"/>
                          <a:cs typeface="Gill Sans"/>
                          <a:sym typeface="Gill Sans"/>
                        </a:rPr>
                        <a:t>Development</a:t>
                      </a:r>
                      <a:endParaRPr sz="900" u="none" cap="none" strike="noStrike">
                        <a:latin typeface="Gill Sans"/>
                        <a:ea typeface="Gill Sans"/>
                        <a:cs typeface="Gill Sans"/>
                        <a:sym typeface="Gill Sans"/>
                      </a:endParaRPr>
                    </a:p>
                  </a:txBody>
                  <a:tcPr marT="0" marB="0" marR="68575" marL="68575">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lang="en-GB" sz="1000" u="none" cap="none" strike="noStrike">
                          <a:latin typeface="Gill Sans"/>
                          <a:ea typeface="Gill Sans"/>
                          <a:cs typeface="Gill Sans"/>
                          <a:sym typeface="Gill Sans"/>
                        </a:rPr>
                        <a:t>Means people reaching an acceptable standard of living or quality of life</a:t>
                      </a:r>
                      <a:endParaRPr sz="1100" u="none" cap="none" strike="noStrike">
                        <a:latin typeface="Gill Sans"/>
                        <a:ea typeface="Gill Sans"/>
                        <a:cs typeface="Gill Sans"/>
                        <a:sym typeface="Gill Sans"/>
                      </a:endParaRPr>
                    </a:p>
                  </a:txBody>
                  <a:tcPr marT="0" marB="0"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687375">
                <a:tc>
                  <a:txBody>
                    <a:bodyPr/>
                    <a:lstStyle/>
                    <a:p>
                      <a:pPr indent="0" lvl="0" marL="0" marR="0" rtl="0" algn="l">
                        <a:lnSpc>
                          <a:spcPct val="107000"/>
                        </a:lnSpc>
                        <a:spcBef>
                          <a:spcPts val="0"/>
                        </a:spcBef>
                        <a:spcAft>
                          <a:spcPts val="0"/>
                        </a:spcAft>
                        <a:buNone/>
                      </a:pPr>
                      <a:r>
                        <a:rPr b="1" lang="en-GB" sz="600" u="none" cap="none" strike="noStrike">
                          <a:solidFill>
                            <a:srgbClr val="000000"/>
                          </a:solidFill>
                          <a:latin typeface="Gill Sans"/>
                          <a:ea typeface="Gill Sans"/>
                          <a:cs typeface="Gill Sans"/>
                          <a:sym typeface="Gill Sans"/>
                        </a:rPr>
                        <a:t>Demographic Transition Model (DTM)</a:t>
                      </a:r>
                      <a:endParaRPr sz="800" u="none" cap="none" strike="noStrike">
                        <a:latin typeface="Gill Sans"/>
                        <a:ea typeface="Gill Sans"/>
                        <a:cs typeface="Gill Sans"/>
                        <a:sym typeface="Gill Sans"/>
                      </a:endParaRPr>
                    </a:p>
                  </a:txBody>
                  <a:tcPr marT="0" marB="0" marR="68575" marL="68575">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lang="en-GB" sz="1000" u="none" cap="none" strike="noStrike">
                          <a:latin typeface="Gill Sans"/>
                          <a:ea typeface="Gill Sans"/>
                          <a:cs typeface="Gill Sans"/>
                          <a:sym typeface="Gill Sans"/>
                        </a:rPr>
                        <a:t>A model shows changes over time in the population of a country</a:t>
                      </a:r>
                      <a:endParaRPr sz="1100" u="none" cap="none" strike="noStrike">
                        <a:latin typeface="Gill Sans"/>
                        <a:ea typeface="Gill Sans"/>
                        <a:cs typeface="Gill Sans"/>
                        <a:sym typeface="Gill Sans"/>
                      </a:endParaRPr>
                    </a:p>
                  </a:txBody>
                  <a:tcPr marT="0" marB="0"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731400">
                <a:tc>
                  <a:txBody>
                    <a:bodyPr/>
                    <a:lstStyle/>
                    <a:p>
                      <a:pPr indent="0" lvl="0" marL="0" marR="0" rtl="0" algn="l">
                        <a:lnSpc>
                          <a:spcPct val="107000"/>
                        </a:lnSpc>
                        <a:spcBef>
                          <a:spcPts val="0"/>
                        </a:spcBef>
                        <a:spcAft>
                          <a:spcPts val="0"/>
                        </a:spcAft>
                        <a:buNone/>
                      </a:pPr>
                      <a:r>
                        <a:rPr b="1" lang="en-GB" sz="800" u="none" cap="none" strike="noStrike">
                          <a:solidFill>
                            <a:srgbClr val="000000"/>
                          </a:solidFill>
                          <a:latin typeface="Gill Sans"/>
                          <a:ea typeface="Gill Sans"/>
                          <a:cs typeface="Gill Sans"/>
                          <a:sym typeface="Gill Sans"/>
                        </a:rPr>
                        <a:t>Population Pyramid</a:t>
                      </a:r>
                      <a:endParaRPr sz="1000" u="none" cap="none" strike="noStrike">
                        <a:latin typeface="Gill Sans"/>
                        <a:ea typeface="Gill Sans"/>
                        <a:cs typeface="Gill Sans"/>
                        <a:sym typeface="Gill Sans"/>
                      </a:endParaRPr>
                    </a:p>
                  </a:txBody>
                  <a:tcPr marT="0" marB="0" marR="68575" marL="68575">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lang="en-GB" sz="1000" u="none" cap="none" strike="noStrike">
                          <a:latin typeface="Gill Sans"/>
                          <a:ea typeface="Gill Sans"/>
                          <a:cs typeface="Gill Sans"/>
                          <a:sym typeface="Gill Sans"/>
                        </a:rPr>
                        <a:t>A type of a graph which shows the percentage, or number, of males and females in each group</a:t>
                      </a:r>
                      <a:endParaRPr sz="1100" u="none" cap="none" strike="noStrike">
                        <a:latin typeface="Gill Sans"/>
                        <a:ea typeface="Gill Sans"/>
                        <a:cs typeface="Gill Sans"/>
                        <a:sym typeface="Gill Sans"/>
                      </a:endParaRPr>
                    </a:p>
                  </a:txBody>
                  <a:tcPr marT="0" marB="0"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692725">
                <a:tc>
                  <a:txBody>
                    <a:bodyPr/>
                    <a:lstStyle/>
                    <a:p>
                      <a:pPr indent="0" lvl="0" marL="0" marR="0" rtl="0" algn="l">
                        <a:lnSpc>
                          <a:spcPct val="107000"/>
                        </a:lnSpc>
                        <a:spcBef>
                          <a:spcPts val="0"/>
                        </a:spcBef>
                        <a:spcAft>
                          <a:spcPts val="0"/>
                        </a:spcAft>
                        <a:buNone/>
                      </a:pPr>
                      <a:r>
                        <a:rPr b="1" lang="en-GB" sz="800" u="none" cap="none" strike="noStrike">
                          <a:latin typeface="Gill Sans"/>
                          <a:ea typeface="Gill Sans"/>
                          <a:cs typeface="Gill Sans"/>
                          <a:sym typeface="Gill Sans"/>
                        </a:rPr>
                        <a:t>Life expectancy</a:t>
                      </a:r>
                      <a:endParaRPr sz="1000" u="none" cap="none" strike="noStrike">
                        <a:latin typeface="Gill Sans"/>
                        <a:ea typeface="Gill Sans"/>
                        <a:cs typeface="Gill Sans"/>
                        <a:sym typeface="Gill Sans"/>
                      </a:endParaRPr>
                    </a:p>
                  </a:txBody>
                  <a:tcPr marT="0" marB="0" marR="68575" marL="68575">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marR="0" rtl="0" algn="l">
                        <a:lnSpc>
                          <a:spcPct val="107000"/>
                        </a:lnSpc>
                        <a:spcBef>
                          <a:spcPts val="0"/>
                        </a:spcBef>
                        <a:spcAft>
                          <a:spcPts val="0"/>
                        </a:spcAft>
                        <a:buNone/>
                      </a:pPr>
                      <a:r>
                        <a:rPr lang="en-GB" sz="1000" u="none" cap="none" strike="noStrike">
                          <a:latin typeface="Gill Sans"/>
                          <a:ea typeface="Gill Sans"/>
                          <a:cs typeface="Gill Sans"/>
                          <a:sym typeface="Gill Sans"/>
                        </a:rPr>
                        <a:t>The average number of years a person is expected to live in a particular place</a:t>
                      </a:r>
                      <a:endParaRPr sz="1100" u="none" cap="none" strike="noStrike">
                        <a:latin typeface="Gill Sans"/>
                        <a:ea typeface="Gill Sans"/>
                        <a:cs typeface="Gill Sans"/>
                        <a:sym typeface="Gill Sans"/>
                      </a:endParaRPr>
                    </a:p>
                  </a:txBody>
                  <a:tcPr marT="0" marB="0"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591850">
                <a:tc>
                  <a:txBody>
                    <a:bodyPr/>
                    <a:lstStyle/>
                    <a:p>
                      <a:pPr indent="0" lvl="0" marL="0" marR="0" rtl="0" algn="l">
                        <a:lnSpc>
                          <a:spcPct val="107000"/>
                        </a:lnSpc>
                        <a:spcBef>
                          <a:spcPts val="0"/>
                        </a:spcBef>
                        <a:spcAft>
                          <a:spcPts val="0"/>
                        </a:spcAft>
                        <a:buNone/>
                      </a:pPr>
                      <a:r>
                        <a:rPr b="1" lang="en-GB" sz="700" u="none" cap="none" strike="noStrike">
                          <a:latin typeface="Gill Sans"/>
                          <a:ea typeface="Gill Sans"/>
                          <a:cs typeface="Gill Sans"/>
                          <a:sym typeface="Gill Sans"/>
                        </a:rPr>
                        <a:t>Human development Index (HDI) </a:t>
                      </a:r>
                      <a:endParaRPr sz="900" u="none" cap="none" strike="noStrike">
                        <a:latin typeface="Gill Sans"/>
                        <a:ea typeface="Gill Sans"/>
                        <a:cs typeface="Gill Sans"/>
                        <a:sym typeface="Gill Sans"/>
                      </a:endParaRPr>
                    </a:p>
                  </a:txBody>
                  <a:tcPr marT="0" marB="0" marR="68575" marL="68575">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marR="0" rtl="0" algn="l">
                        <a:lnSpc>
                          <a:spcPct val="107000"/>
                        </a:lnSpc>
                        <a:spcBef>
                          <a:spcPts val="0"/>
                        </a:spcBef>
                        <a:spcAft>
                          <a:spcPts val="0"/>
                        </a:spcAft>
                        <a:buNone/>
                      </a:pPr>
                      <a:r>
                        <a:rPr lang="en-GB" sz="1000" u="none" cap="none" strike="noStrike">
                          <a:latin typeface="Gill Sans"/>
                          <a:ea typeface="Gill Sans"/>
                          <a:cs typeface="Gill Sans"/>
                          <a:sym typeface="Gill Sans"/>
                        </a:rPr>
                        <a:t>A composite indicator that made up  which is made up of a number of three elements (GNI per capita, life expectancy and education) to measure development</a:t>
                      </a:r>
                      <a:endParaRPr sz="1100" u="none" cap="none" strike="noStrike">
                        <a:latin typeface="Gill Sans"/>
                        <a:ea typeface="Gill Sans"/>
                        <a:cs typeface="Gill Sans"/>
                        <a:sym typeface="Gill Sans"/>
                      </a:endParaRPr>
                    </a:p>
                  </a:txBody>
                  <a:tcPr marT="0" marB="0"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640625">
                <a:tc>
                  <a:txBody>
                    <a:bodyPr/>
                    <a:lstStyle/>
                    <a:p>
                      <a:pPr indent="0" lvl="0" marL="0" marR="0" rtl="0" algn="l">
                        <a:lnSpc>
                          <a:spcPct val="107000"/>
                        </a:lnSpc>
                        <a:spcBef>
                          <a:spcPts val="0"/>
                        </a:spcBef>
                        <a:spcAft>
                          <a:spcPts val="0"/>
                        </a:spcAft>
                        <a:buNone/>
                      </a:pPr>
                      <a:r>
                        <a:rPr b="1" lang="en-GB" sz="900" u="none" cap="none" strike="noStrike">
                          <a:latin typeface="Gill Sans"/>
                          <a:ea typeface="Gill Sans"/>
                          <a:cs typeface="Gill Sans"/>
                          <a:sym typeface="Gill Sans"/>
                        </a:rPr>
                        <a:t>Inequality</a:t>
                      </a:r>
                      <a:endParaRPr sz="1050" u="none" cap="none" strike="noStrike">
                        <a:latin typeface="Gill Sans"/>
                        <a:ea typeface="Gill Sans"/>
                        <a:cs typeface="Gill Sans"/>
                        <a:sym typeface="Gill Sans"/>
                      </a:endParaRPr>
                    </a:p>
                  </a:txBody>
                  <a:tcPr marT="0" marB="0" marR="68575" marL="68575">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marR="0" rtl="0" algn="l">
                        <a:lnSpc>
                          <a:spcPct val="107000"/>
                        </a:lnSpc>
                        <a:spcBef>
                          <a:spcPts val="0"/>
                        </a:spcBef>
                        <a:spcAft>
                          <a:spcPts val="0"/>
                        </a:spcAft>
                        <a:buNone/>
                      </a:pPr>
                      <a:r>
                        <a:rPr lang="en-GB" sz="1000" u="none" cap="none" strike="noStrike">
                          <a:solidFill>
                            <a:srgbClr val="222222"/>
                          </a:solidFill>
                          <a:latin typeface="Gill Sans"/>
                          <a:ea typeface="Gill Sans"/>
                          <a:cs typeface="Gill Sans"/>
                          <a:sym typeface="Gill Sans"/>
                        </a:rPr>
                        <a:t>The difference in circumstances (the lack of equality)</a:t>
                      </a:r>
                      <a:endParaRPr sz="1100" u="none" cap="none" strike="noStrike">
                        <a:latin typeface="Gill Sans"/>
                        <a:ea typeface="Gill Sans"/>
                        <a:cs typeface="Gill Sans"/>
                        <a:sym typeface="Gill Sans"/>
                      </a:endParaRPr>
                    </a:p>
                  </a:txBody>
                  <a:tcPr marT="0" marB="0"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91" name="Google Shape;91;p1"/>
          <p:cNvSpPr txBox="1"/>
          <p:nvPr/>
        </p:nvSpPr>
        <p:spPr>
          <a:xfrm>
            <a:off x="273396" y="5429546"/>
            <a:ext cx="1569874"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GB" sz="1000">
                <a:solidFill>
                  <a:schemeClr val="dk1"/>
                </a:solidFill>
                <a:latin typeface="Gill Sans"/>
                <a:ea typeface="Gill Sans"/>
                <a:cs typeface="Gill Sans"/>
                <a:sym typeface="Gill Sans"/>
              </a:rPr>
              <a:t>Find out more:</a:t>
            </a:r>
            <a:endParaRPr sz="1000">
              <a:solidFill>
                <a:schemeClr val="dk1"/>
              </a:solidFill>
              <a:latin typeface="Gill Sans"/>
              <a:ea typeface="Gill Sans"/>
              <a:cs typeface="Gill Sans"/>
              <a:sym typeface="Gill Sans"/>
            </a:endParaRPr>
          </a:p>
        </p:txBody>
      </p:sp>
      <p:sp>
        <p:nvSpPr>
          <p:cNvPr id="92" name="Google Shape;92;p1"/>
          <p:cNvSpPr txBox="1"/>
          <p:nvPr/>
        </p:nvSpPr>
        <p:spPr>
          <a:xfrm>
            <a:off x="-7931" y="5653597"/>
            <a:ext cx="1083734"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GB" sz="1000">
                <a:solidFill>
                  <a:schemeClr val="dk1"/>
                </a:solidFill>
                <a:latin typeface="Gill Sans"/>
                <a:ea typeface="Gill Sans"/>
                <a:cs typeface="Gill Sans"/>
                <a:sym typeface="Gill Sans"/>
              </a:rPr>
              <a:t>BBC Bitesize</a:t>
            </a:r>
            <a:endParaRPr sz="1000">
              <a:solidFill>
                <a:schemeClr val="dk1"/>
              </a:solidFill>
              <a:latin typeface="Gill Sans"/>
              <a:ea typeface="Gill Sans"/>
              <a:cs typeface="Gill Sans"/>
              <a:sym typeface="Gill Sans"/>
            </a:endParaRPr>
          </a:p>
        </p:txBody>
      </p:sp>
      <p:sp>
        <p:nvSpPr>
          <p:cNvPr id="93" name="Google Shape;93;p1"/>
          <p:cNvSpPr txBox="1"/>
          <p:nvPr/>
        </p:nvSpPr>
        <p:spPr>
          <a:xfrm>
            <a:off x="1019421" y="5653596"/>
            <a:ext cx="1083734"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GB" sz="1000">
                <a:solidFill>
                  <a:schemeClr val="dk1"/>
                </a:solidFill>
                <a:latin typeface="Gill Sans"/>
                <a:ea typeface="Gill Sans"/>
                <a:cs typeface="Gill Sans"/>
                <a:sym typeface="Gill Sans"/>
              </a:rPr>
              <a:t>CIA Factbook</a:t>
            </a:r>
            <a:endParaRPr sz="1000">
              <a:solidFill>
                <a:schemeClr val="dk1"/>
              </a:solidFill>
              <a:latin typeface="Gill Sans"/>
              <a:ea typeface="Gill Sans"/>
              <a:cs typeface="Gill Sans"/>
              <a:sym typeface="Gill Sans"/>
            </a:endParaRPr>
          </a:p>
        </p:txBody>
      </p:sp>
      <p:graphicFrame>
        <p:nvGraphicFramePr>
          <p:cNvPr id="94" name="Google Shape;94;p1"/>
          <p:cNvGraphicFramePr/>
          <p:nvPr/>
        </p:nvGraphicFramePr>
        <p:xfrm>
          <a:off x="2124600" y="6521029"/>
          <a:ext cx="3000000" cy="3000000"/>
        </p:xfrm>
        <a:graphic>
          <a:graphicData uri="http://schemas.openxmlformats.org/drawingml/2006/table">
            <a:tbl>
              <a:tblPr bandRow="1" firstRow="1">
                <a:noFill/>
                <a:tableStyleId>{E14B3906-029A-4D1C-A8FF-6E2A3CD61F42}</a:tableStyleId>
              </a:tblPr>
              <a:tblGrid>
                <a:gridCol w="1403875"/>
                <a:gridCol w="1403875"/>
                <a:gridCol w="1403875"/>
                <a:gridCol w="1403875"/>
                <a:gridCol w="1403875"/>
              </a:tblGrid>
              <a:tr h="221200">
                <a:tc>
                  <a:txBody>
                    <a:bodyPr/>
                    <a:lstStyle/>
                    <a:p>
                      <a:pPr indent="0" lvl="0" marL="0" marR="0" rtl="0" algn="ctr">
                        <a:spcBef>
                          <a:spcPts val="0"/>
                        </a:spcBef>
                        <a:spcAft>
                          <a:spcPts val="0"/>
                        </a:spcAft>
                        <a:buNone/>
                      </a:pPr>
                      <a:r>
                        <a:rPr lang="en-GB" sz="800" u="none" cap="none" strike="noStrike">
                          <a:solidFill>
                            <a:schemeClr val="lt1"/>
                          </a:solidFill>
                          <a:latin typeface="Gill Sans"/>
                          <a:ea typeface="Gill Sans"/>
                          <a:cs typeface="Gill Sans"/>
                          <a:sym typeface="Gill Sans"/>
                        </a:rPr>
                        <a:t>SPACE &amp; PLACE</a:t>
                      </a:r>
                      <a:endParaRPr sz="800" u="none" cap="none" strike="noStrike">
                        <a:solidFill>
                          <a:schemeClr val="lt1"/>
                        </a:solidFill>
                        <a:latin typeface="Gill Sans"/>
                        <a:ea typeface="Gill Sans"/>
                        <a:cs typeface="Gill Sans"/>
                        <a:sym typeface="Gill Sans"/>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2D050"/>
                    </a:solidFill>
                  </a:tcPr>
                </a:tc>
                <a:tc>
                  <a:txBody>
                    <a:bodyPr/>
                    <a:lstStyle/>
                    <a:p>
                      <a:pPr indent="0" lvl="0" marL="0" marR="0" rtl="0" algn="ctr">
                        <a:spcBef>
                          <a:spcPts val="0"/>
                        </a:spcBef>
                        <a:spcAft>
                          <a:spcPts val="0"/>
                        </a:spcAft>
                        <a:buNone/>
                      </a:pPr>
                      <a:r>
                        <a:rPr lang="en-GB" sz="800" u="none" cap="none" strike="noStrike">
                          <a:solidFill>
                            <a:schemeClr val="lt1"/>
                          </a:solidFill>
                          <a:latin typeface="Gill Sans"/>
                          <a:ea typeface="Gill Sans"/>
                          <a:cs typeface="Gill Sans"/>
                          <a:sym typeface="Gill Sans"/>
                        </a:rPr>
                        <a:t>SUSTAINABILITY &amp; STEWARDSHIP</a:t>
                      </a:r>
                      <a:endParaRPr sz="800" u="none" cap="none" strike="noStrike">
                        <a:solidFill>
                          <a:schemeClr val="lt1"/>
                        </a:solidFill>
                        <a:latin typeface="Gill Sans"/>
                        <a:ea typeface="Gill Sans"/>
                        <a:cs typeface="Gill Sans"/>
                        <a:sym typeface="Gill Sans"/>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00B0F0"/>
                    </a:solidFill>
                  </a:tcPr>
                </a:tc>
                <a:tc>
                  <a:txBody>
                    <a:bodyPr/>
                    <a:lstStyle/>
                    <a:p>
                      <a:pPr indent="0" lvl="0" marL="0" marR="0" rtl="0" algn="ctr">
                        <a:spcBef>
                          <a:spcPts val="0"/>
                        </a:spcBef>
                        <a:spcAft>
                          <a:spcPts val="0"/>
                        </a:spcAft>
                        <a:buNone/>
                      </a:pPr>
                      <a:r>
                        <a:rPr lang="en-GB" sz="800" u="none" cap="none" strike="noStrike">
                          <a:solidFill>
                            <a:schemeClr val="lt1"/>
                          </a:solidFill>
                          <a:latin typeface="Gill Sans"/>
                          <a:ea typeface="Gill Sans"/>
                          <a:cs typeface="Gill Sans"/>
                          <a:sym typeface="Gill Sans"/>
                        </a:rPr>
                        <a:t>FUTURE CHANGE &amp; CHALLENGE</a:t>
                      </a:r>
                      <a:endParaRPr sz="800" u="none" cap="none" strike="noStrike">
                        <a:solidFill>
                          <a:schemeClr val="lt1"/>
                        </a:solidFill>
                        <a:latin typeface="Gill Sans"/>
                        <a:ea typeface="Gill Sans"/>
                        <a:cs typeface="Gill Sans"/>
                        <a:sym typeface="Gill Sans"/>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7030A0"/>
                    </a:solidFill>
                  </a:tcPr>
                </a:tc>
                <a:tc>
                  <a:txBody>
                    <a:bodyPr/>
                    <a:lstStyle/>
                    <a:p>
                      <a:pPr indent="0" lvl="0" marL="0" marR="0" rtl="0" algn="ctr">
                        <a:spcBef>
                          <a:spcPts val="0"/>
                        </a:spcBef>
                        <a:spcAft>
                          <a:spcPts val="0"/>
                        </a:spcAft>
                        <a:buNone/>
                      </a:pPr>
                      <a:r>
                        <a:rPr lang="en-GB" sz="800" u="none" cap="none" strike="noStrike">
                          <a:solidFill>
                            <a:schemeClr val="lt1"/>
                          </a:solidFill>
                          <a:latin typeface="Gill Sans"/>
                          <a:ea typeface="Gill Sans"/>
                          <a:cs typeface="Gill Sans"/>
                          <a:sym typeface="Gill Sans"/>
                        </a:rPr>
                        <a:t>INTERRELATIONSHIPS</a:t>
                      </a:r>
                      <a:endParaRPr sz="800" u="none" cap="none" strike="noStrike">
                        <a:solidFill>
                          <a:schemeClr val="lt1"/>
                        </a:solidFill>
                        <a:latin typeface="Gill Sans"/>
                        <a:ea typeface="Gill Sans"/>
                        <a:cs typeface="Gill Sans"/>
                        <a:sym typeface="Gill Sans"/>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0000"/>
                    </a:solidFill>
                  </a:tcPr>
                </a:tc>
                <a:tc>
                  <a:txBody>
                    <a:bodyPr/>
                    <a:lstStyle/>
                    <a:p>
                      <a:pPr indent="0" lvl="0" marL="0" marR="0" rtl="0" algn="ctr">
                        <a:spcBef>
                          <a:spcPts val="0"/>
                        </a:spcBef>
                        <a:spcAft>
                          <a:spcPts val="0"/>
                        </a:spcAft>
                        <a:buNone/>
                      </a:pPr>
                      <a:r>
                        <a:rPr lang="en-GB" sz="800" u="none" cap="none" strike="noStrike">
                          <a:solidFill>
                            <a:schemeClr val="lt1"/>
                          </a:solidFill>
                          <a:latin typeface="Gill Sans"/>
                          <a:ea typeface="Gill Sans"/>
                          <a:cs typeface="Gill Sans"/>
                          <a:sym typeface="Gill Sans"/>
                        </a:rPr>
                        <a:t>GAME CHANGERS</a:t>
                      </a:r>
                      <a:endParaRPr sz="800" u="none" cap="none" strike="noStrike">
                        <a:solidFill>
                          <a:schemeClr val="lt1"/>
                        </a:solidFill>
                        <a:latin typeface="Gill Sans"/>
                        <a:ea typeface="Gill Sans"/>
                        <a:cs typeface="Gill Sans"/>
                        <a:sym typeface="Gill Sans"/>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r>
            </a:tbl>
          </a:graphicData>
        </a:graphic>
      </p:graphicFrame>
      <p:pic>
        <p:nvPicPr>
          <p:cNvPr id="95" name="Google Shape;95;p1"/>
          <p:cNvPicPr preferRelativeResize="0"/>
          <p:nvPr/>
        </p:nvPicPr>
        <p:blipFill rotWithShape="1">
          <a:blip r:embed="rId4">
            <a:alphaModFix/>
          </a:blip>
          <a:srcRect b="0" l="0" r="0" t="0"/>
          <a:stretch/>
        </p:blipFill>
        <p:spPr>
          <a:xfrm>
            <a:off x="140604" y="5894892"/>
            <a:ext cx="836541" cy="843260"/>
          </a:xfrm>
          <a:prstGeom prst="rect">
            <a:avLst/>
          </a:prstGeom>
          <a:noFill/>
          <a:ln>
            <a:noFill/>
          </a:ln>
        </p:spPr>
      </p:pic>
      <p:pic>
        <p:nvPicPr>
          <p:cNvPr id="96" name="Google Shape;96;p1"/>
          <p:cNvPicPr preferRelativeResize="0"/>
          <p:nvPr/>
        </p:nvPicPr>
        <p:blipFill rotWithShape="1">
          <a:blip r:embed="rId5">
            <a:alphaModFix/>
          </a:blip>
          <a:srcRect b="0" l="0" r="0" t="0"/>
          <a:stretch/>
        </p:blipFill>
        <p:spPr>
          <a:xfrm>
            <a:off x="1136618" y="5894892"/>
            <a:ext cx="820576" cy="843260"/>
          </a:xfrm>
          <a:prstGeom prst="rect">
            <a:avLst/>
          </a:prstGeom>
          <a:noFill/>
          <a:ln>
            <a:noFill/>
          </a:ln>
        </p:spPr>
      </p:pic>
      <p:sp>
        <p:nvSpPr>
          <p:cNvPr id="97" name="Google Shape;97;p1"/>
          <p:cNvSpPr/>
          <p:nvPr/>
        </p:nvSpPr>
        <p:spPr>
          <a:xfrm>
            <a:off x="2192524" y="620095"/>
            <a:ext cx="3476756"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1000">
                <a:solidFill>
                  <a:schemeClr val="dk1"/>
                </a:solidFill>
                <a:latin typeface="Gill Sans"/>
                <a:ea typeface="Gill Sans"/>
                <a:cs typeface="Gill Sans"/>
                <a:sym typeface="Gill Sans"/>
              </a:rPr>
              <a:t>Global Development</a:t>
            </a:r>
            <a:endParaRPr b="1" sz="1000">
              <a:solidFill>
                <a:schemeClr val="dk1"/>
              </a:solidFill>
              <a:latin typeface="Gill Sans"/>
              <a:ea typeface="Gill Sans"/>
              <a:cs typeface="Gill Sans"/>
              <a:sym typeface="Gill Sans"/>
            </a:endParaRPr>
          </a:p>
        </p:txBody>
      </p:sp>
      <p:sp>
        <p:nvSpPr>
          <p:cNvPr id="98" name="Google Shape;98;p1"/>
          <p:cNvSpPr/>
          <p:nvPr/>
        </p:nvSpPr>
        <p:spPr>
          <a:xfrm>
            <a:off x="2192523" y="3317882"/>
            <a:ext cx="3366158"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1000">
                <a:solidFill>
                  <a:schemeClr val="dk1"/>
                </a:solidFill>
                <a:latin typeface="Gill Sans"/>
                <a:ea typeface="Gill Sans"/>
                <a:cs typeface="Gill Sans"/>
                <a:sym typeface="Gill Sans"/>
              </a:rPr>
              <a:t>Development Indicators</a:t>
            </a:r>
            <a:endParaRPr b="1" sz="1000">
              <a:solidFill>
                <a:schemeClr val="dk1"/>
              </a:solidFill>
              <a:latin typeface="Gill Sans"/>
              <a:ea typeface="Gill Sans"/>
              <a:cs typeface="Gill Sans"/>
              <a:sym typeface="Gill Sans"/>
            </a:endParaRPr>
          </a:p>
        </p:txBody>
      </p:sp>
      <p:sp>
        <p:nvSpPr>
          <p:cNvPr id="99" name="Google Shape;99;p1"/>
          <p:cNvSpPr/>
          <p:nvPr/>
        </p:nvSpPr>
        <p:spPr>
          <a:xfrm>
            <a:off x="5745140" y="646293"/>
            <a:ext cx="3398859"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1000">
                <a:solidFill>
                  <a:schemeClr val="dk1"/>
                </a:solidFill>
                <a:latin typeface="Gill Sans"/>
                <a:ea typeface="Gill Sans"/>
                <a:cs typeface="Gill Sans"/>
                <a:sym typeface="Gill Sans"/>
              </a:rPr>
              <a:t>Uneven Development</a:t>
            </a:r>
            <a:endParaRPr b="1" sz="1000">
              <a:solidFill>
                <a:schemeClr val="dk1"/>
              </a:solidFill>
              <a:latin typeface="Gill Sans"/>
              <a:ea typeface="Gill Sans"/>
              <a:cs typeface="Gill Sans"/>
              <a:sym typeface="Gill Sans"/>
            </a:endParaRPr>
          </a:p>
        </p:txBody>
      </p:sp>
      <p:sp>
        <p:nvSpPr>
          <p:cNvPr id="100" name="Google Shape;100;p1"/>
          <p:cNvSpPr/>
          <p:nvPr/>
        </p:nvSpPr>
        <p:spPr>
          <a:xfrm>
            <a:off x="5727127" y="3659288"/>
            <a:ext cx="3416873"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1000">
                <a:solidFill>
                  <a:schemeClr val="dk1"/>
                </a:solidFill>
                <a:latin typeface="Gill Sans"/>
                <a:ea typeface="Gill Sans"/>
                <a:cs typeface="Gill Sans"/>
                <a:sym typeface="Gill Sans"/>
              </a:rPr>
              <a:t>Reducing the Development Gap</a:t>
            </a:r>
            <a:endParaRPr b="1" sz="1000">
              <a:solidFill>
                <a:schemeClr val="dk1"/>
              </a:solidFill>
              <a:latin typeface="Gill Sans"/>
              <a:ea typeface="Gill Sans"/>
              <a:cs typeface="Gill Sans"/>
              <a:sym typeface="Gill Sans"/>
            </a:endParaRPr>
          </a:p>
        </p:txBody>
      </p:sp>
      <p:sp>
        <p:nvSpPr>
          <p:cNvPr id="101" name="Google Shape;101;p1"/>
          <p:cNvSpPr/>
          <p:nvPr/>
        </p:nvSpPr>
        <p:spPr>
          <a:xfrm>
            <a:off x="2124600" y="769404"/>
            <a:ext cx="3544680"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000">
                <a:solidFill>
                  <a:srgbClr val="231F20"/>
                </a:solidFill>
                <a:latin typeface="Gill Sans"/>
                <a:ea typeface="Gill Sans"/>
                <a:cs typeface="Gill Sans"/>
                <a:sym typeface="Gill Sans"/>
              </a:rPr>
              <a:t>The level of </a:t>
            </a:r>
            <a:r>
              <a:rPr b="1" lang="en-GB" sz="1000">
                <a:solidFill>
                  <a:srgbClr val="231F20"/>
                </a:solidFill>
                <a:latin typeface="Gill Sans"/>
                <a:ea typeface="Gill Sans"/>
                <a:cs typeface="Gill Sans"/>
                <a:sym typeface="Gill Sans"/>
              </a:rPr>
              <a:t>development</a:t>
            </a:r>
            <a:r>
              <a:rPr lang="en-GB" sz="1000">
                <a:solidFill>
                  <a:srgbClr val="231F20"/>
                </a:solidFill>
                <a:latin typeface="Gill Sans"/>
                <a:ea typeface="Gill Sans"/>
                <a:cs typeface="Gill Sans"/>
                <a:sym typeface="Gill Sans"/>
              </a:rPr>
              <a:t> of a country shows how </a:t>
            </a:r>
            <a:r>
              <a:rPr b="1" lang="en-GB" sz="1000">
                <a:solidFill>
                  <a:srgbClr val="231F20"/>
                </a:solidFill>
                <a:latin typeface="Gill Sans"/>
                <a:ea typeface="Gill Sans"/>
                <a:cs typeface="Gill Sans"/>
                <a:sym typeface="Gill Sans"/>
              </a:rPr>
              <a:t>economically</a:t>
            </a:r>
            <a:r>
              <a:rPr lang="en-GB" sz="1000">
                <a:solidFill>
                  <a:srgbClr val="231F20"/>
                </a:solidFill>
                <a:latin typeface="Gill Sans"/>
                <a:ea typeface="Gill Sans"/>
                <a:cs typeface="Gill Sans"/>
                <a:sym typeface="Gill Sans"/>
              </a:rPr>
              <a:t>, </a:t>
            </a:r>
            <a:r>
              <a:rPr b="1" lang="en-GB" sz="1000">
                <a:solidFill>
                  <a:srgbClr val="231F20"/>
                </a:solidFill>
                <a:latin typeface="Gill Sans"/>
                <a:ea typeface="Gill Sans"/>
                <a:cs typeface="Gill Sans"/>
                <a:sym typeface="Gill Sans"/>
              </a:rPr>
              <a:t>socially</a:t>
            </a:r>
            <a:r>
              <a:rPr lang="en-GB" sz="1000">
                <a:solidFill>
                  <a:srgbClr val="231F20"/>
                </a:solidFill>
                <a:latin typeface="Gill Sans"/>
                <a:ea typeface="Gill Sans"/>
                <a:cs typeface="Gill Sans"/>
                <a:sym typeface="Gill Sans"/>
              </a:rPr>
              <a:t>, </a:t>
            </a:r>
            <a:r>
              <a:rPr b="1" lang="en-GB" sz="1000">
                <a:solidFill>
                  <a:srgbClr val="231F20"/>
                </a:solidFill>
                <a:latin typeface="Gill Sans"/>
                <a:ea typeface="Gill Sans"/>
                <a:cs typeface="Gill Sans"/>
                <a:sym typeface="Gill Sans"/>
              </a:rPr>
              <a:t>culturally</a:t>
            </a:r>
            <a:r>
              <a:rPr lang="en-GB" sz="1000">
                <a:solidFill>
                  <a:srgbClr val="231F20"/>
                </a:solidFill>
                <a:latin typeface="Gill Sans"/>
                <a:ea typeface="Gill Sans"/>
                <a:cs typeface="Gill Sans"/>
                <a:sym typeface="Gill Sans"/>
              </a:rPr>
              <a:t> or </a:t>
            </a:r>
            <a:r>
              <a:rPr b="1" lang="en-GB" sz="1000">
                <a:solidFill>
                  <a:srgbClr val="231F20"/>
                </a:solidFill>
                <a:latin typeface="Gill Sans"/>
                <a:ea typeface="Gill Sans"/>
                <a:cs typeface="Gill Sans"/>
                <a:sym typeface="Gill Sans"/>
              </a:rPr>
              <a:t>technologically advanced</a:t>
            </a:r>
            <a:r>
              <a:rPr lang="en-GB" sz="1000">
                <a:solidFill>
                  <a:srgbClr val="231F20"/>
                </a:solidFill>
                <a:latin typeface="Gill Sans"/>
                <a:ea typeface="Gill Sans"/>
                <a:cs typeface="Gill Sans"/>
                <a:sym typeface="Gill Sans"/>
              </a:rPr>
              <a:t> that country is. </a:t>
            </a:r>
            <a:endParaRPr sz="1000">
              <a:solidFill>
                <a:schemeClr val="dk1"/>
              </a:solidFill>
              <a:latin typeface="Gill Sans"/>
              <a:ea typeface="Gill Sans"/>
              <a:cs typeface="Gill Sans"/>
              <a:sym typeface="Gill Sans"/>
            </a:endParaRPr>
          </a:p>
        </p:txBody>
      </p:sp>
      <p:pic>
        <p:nvPicPr>
          <p:cNvPr id="102" name="Google Shape;102;p1"/>
          <p:cNvPicPr preferRelativeResize="0"/>
          <p:nvPr/>
        </p:nvPicPr>
        <p:blipFill rotWithShape="1">
          <a:blip r:embed="rId6">
            <a:alphaModFix/>
          </a:blip>
          <a:srcRect b="0" l="0" r="0" t="0"/>
          <a:stretch/>
        </p:blipFill>
        <p:spPr>
          <a:xfrm>
            <a:off x="3851932" y="1144434"/>
            <a:ext cx="1601217" cy="866257"/>
          </a:xfrm>
          <a:prstGeom prst="rect">
            <a:avLst/>
          </a:prstGeom>
          <a:noFill/>
          <a:ln>
            <a:noFill/>
          </a:ln>
        </p:spPr>
      </p:pic>
      <p:sp>
        <p:nvSpPr>
          <p:cNvPr id="103" name="Google Shape;103;p1"/>
          <p:cNvSpPr/>
          <p:nvPr/>
        </p:nvSpPr>
        <p:spPr>
          <a:xfrm>
            <a:off x="2124600" y="1523805"/>
            <a:ext cx="1735268"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000">
                <a:solidFill>
                  <a:srgbClr val="231F20"/>
                </a:solidFill>
                <a:latin typeface="Gill Sans"/>
                <a:ea typeface="Gill Sans"/>
                <a:cs typeface="Gill Sans"/>
                <a:sym typeface="Gill Sans"/>
              </a:rPr>
              <a:t>The World Bank classifies</a:t>
            </a:r>
            <a:endParaRPr sz="1000">
              <a:solidFill>
                <a:srgbClr val="231F20"/>
              </a:solidFill>
              <a:latin typeface="Gill Sans"/>
              <a:ea typeface="Gill Sans"/>
              <a:cs typeface="Gill Sans"/>
              <a:sym typeface="Gill Sans"/>
            </a:endParaRPr>
          </a:p>
          <a:p>
            <a:pPr indent="0" lvl="0" marL="0" marR="0" rtl="0" algn="l">
              <a:spcBef>
                <a:spcPts val="0"/>
              </a:spcBef>
              <a:spcAft>
                <a:spcPts val="0"/>
              </a:spcAft>
              <a:buNone/>
            </a:pPr>
            <a:r>
              <a:rPr lang="en-GB" sz="1000">
                <a:solidFill>
                  <a:srgbClr val="231F20"/>
                </a:solidFill>
                <a:latin typeface="Gill Sans"/>
                <a:ea typeface="Gill Sans"/>
                <a:cs typeface="Gill Sans"/>
                <a:sym typeface="Gill Sans"/>
              </a:rPr>
              <a:t>a country's level of development as either:</a:t>
            </a:r>
            <a:endParaRPr sz="1800">
              <a:solidFill>
                <a:schemeClr val="dk1"/>
              </a:solidFill>
              <a:latin typeface="Calibri"/>
              <a:ea typeface="Calibri"/>
              <a:cs typeface="Calibri"/>
              <a:sym typeface="Calibri"/>
            </a:endParaRPr>
          </a:p>
        </p:txBody>
      </p:sp>
      <p:sp>
        <p:nvSpPr>
          <p:cNvPr id="104" name="Google Shape;104;p1"/>
          <p:cNvSpPr/>
          <p:nvPr/>
        </p:nvSpPr>
        <p:spPr>
          <a:xfrm>
            <a:off x="2116664" y="2040887"/>
            <a:ext cx="3442017" cy="1323439"/>
          </a:xfrm>
          <a:prstGeom prst="rect">
            <a:avLst/>
          </a:prstGeom>
          <a:noFill/>
          <a:ln>
            <a:noFill/>
          </a:ln>
        </p:spPr>
        <p:txBody>
          <a:bodyPr anchorCtr="0" anchor="t" bIns="45700" lIns="91425" spcFirstLastPara="1" rIns="91425" wrap="square" tIns="45700">
            <a:spAutoFit/>
          </a:bodyPr>
          <a:lstStyle/>
          <a:p>
            <a:pPr indent="-63500" lvl="0" marL="0" marR="0" rtl="0" algn="l">
              <a:spcBef>
                <a:spcPts val="0"/>
              </a:spcBef>
              <a:spcAft>
                <a:spcPts val="0"/>
              </a:spcAft>
              <a:buClr>
                <a:srgbClr val="231F20"/>
              </a:buClr>
              <a:buSzPts val="1000"/>
              <a:buFont typeface="Arial"/>
              <a:buChar char="•"/>
            </a:pPr>
            <a:r>
              <a:rPr lang="en-GB" sz="1000">
                <a:solidFill>
                  <a:srgbClr val="231F20"/>
                </a:solidFill>
                <a:latin typeface="Gill Sans"/>
                <a:ea typeface="Gill Sans"/>
                <a:cs typeface="Gill Sans"/>
                <a:sym typeface="Gill Sans"/>
              </a:rPr>
              <a:t> low income countries (LIC) - these are countries with a </a:t>
            </a:r>
            <a:r>
              <a:rPr b="1" lang="en-GB" sz="1000">
                <a:solidFill>
                  <a:srgbClr val="231F20"/>
                </a:solidFill>
                <a:latin typeface="Gill Sans"/>
                <a:ea typeface="Gill Sans"/>
                <a:cs typeface="Gill Sans"/>
                <a:sym typeface="Gill Sans"/>
              </a:rPr>
              <a:t>GNI per capita</a:t>
            </a:r>
            <a:r>
              <a:rPr lang="en-GB" sz="1000">
                <a:solidFill>
                  <a:srgbClr val="231F20"/>
                </a:solidFill>
                <a:latin typeface="Gill Sans"/>
                <a:ea typeface="Gill Sans"/>
                <a:cs typeface="Gill Sans"/>
                <a:sym typeface="Gill Sans"/>
              </a:rPr>
              <a:t> of $1,045 or less, eg Chad and Ethiopia</a:t>
            </a:r>
            <a:endParaRPr/>
          </a:p>
          <a:p>
            <a:pPr indent="-63500" lvl="0" marL="0" marR="0" rtl="0" algn="l">
              <a:spcBef>
                <a:spcPts val="0"/>
              </a:spcBef>
              <a:spcAft>
                <a:spcPts val="0"/>
              </a:spcAft>
              <a:buClr>
                <a:srgbClr val="231F20"/>
              </a:buClr>
              <a:buSzPts val="1000"/>
              <a:buFont typeface="Arial"/>
              <a:buChar char="•"/>
            </a:pPr>
            <a:r>
              <a:rPr lang="en-GB" sz="1000">
                <a:solidFill>
                  <a:srgbClr val="231F20"/>
                </a:solidFill>
                <a:latin typeface="Gill Sans"/>
                <a:ea typeface="Gill Sans"/>
                <a:cs typeface="Gill Sans"/>
                <a:sym typeface="Gill Sans"/>
              </a:rPr>
              <a:t> medium income countries (MIC) - these are countries with a GNI per capita of more than $1,045 but less than $12,746, eg Mexico and Iraq</a:t>
            </a:r>
            <a:endParaRPr/>
          </a:p>
          <a:p>
            <a:pPr indent="-63500" lvl="0" marL="0" marR="0" rtl="0" algn="l">
              <a:spcBef>
                <a:spcPts val="0"/>
              </a:spcBef>
              <a:spcAft>
                <a:spcPts val="0"/>
              </a:spcAft>
              <a:buClr>
                <a:srgbClr val="231F20"/>
              </a:buClr>
              <a:buSzPts val="1000"/>
              <a:buFont typeface="Arial"/>
              <a:buChar char="•"/>
            </a:pPr>
            <a:r>
              <a:rPr lang="en-GB" sz="1000">
                <a:solidFill>
                  <a:srgbClr val="231F20"/>
                </a:solidFill>
                <a:latin typeface="Gill Sans"/>
                <a:ea typeface="Gill Sans"/>
                <a:cs typeface="Gill Sans"/>
                <a:sym typeface="Gill Sans"/>
              </a:rPr>
              <a:t> high income countries (HIC) - these are countries with a GNI per capita above US$ 12,746, eg Germany and the USA</a:t>
            </a:r>
            <a:endParaRPr sz="1000">
              <a:solidFill>
                <a:schemeClr val="dk1"/>
              </a:solidFill>
              <a:latin typeface="Gill Sans"/>
              <a:ea typeface="Gill Sans"/>
              <a:cs typeface="Gill Sans"/>
              <a:sym typeface="Gill Sans"/>
            </a:endParaRPr>
          </a:p>
        </p:txBody>
      </p:sp>
      <p:sp>
        <p:nvSpPr>
          <p:cNvPr id="105" name="Google Shape;105;p1"/>
          <p:cNvSpPr/>
          <p:nvPr/>
        </p:nvSpPr>
        <p:spPr>
          <a:xfrm>
            <a:off x="2126019" y="3460371"/>
            <a:ext cx="3476757" cy="707886"/>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GB" sz="1000">
                <a:solidFill>
                  <a:schemeClr val="dk1"/>
                </a:solidFill>
                <a:latin typeface="Gill Sans"/>
                <a:ea typeface="Gill Sans"/>
                <a:cs typeface="Gill Sans"/>
                <a:sym typeface="Gill Sans"/>
              </a:rPr>
              <a:t>A countries development is determined by a number of development indicators. Some are better than others, with HDI seen as the most reliable measure of a countries development.</a:t>
            </a:r>
            <a:endParaRPr/>
          </a:p>
        </p:txBody>
      </p:sp>
      <p:pic>
        <p:nvPicPr>
          <p:cNvPr id="106" name="Google Shape;106;p1"/>
          <p:cNvPicPr preferRelativeResize="0"/>
          <p:nvPr/>
        </p:nvPicPr>
        <p:blipFill rotWithShape="1">
          <a:blip r:embed="rId7">
            <a:alphaModFix/>
          </a:blip>
          <a:srcRect b="0" l="0" r="0" t="0"/>
          <a:stretch/>
        </p:blipFill>
        <p:spPr>
          <a:xfrm>
            <a:off x="2589295" y="4147660"/>
            <a:ext cx="2674290" cy="2301280"/>
          </a:xfrm>
          <a:prstGeom prst="rect">
            <a:avLst/>
          </a:prstGeom>
          <a:noFill/>
          <a:ln>
            <a:noFill/>
          </a:ln>
        </p:spPr>
      </p:pic>
      <p:sp>
        <p:nvSpPr>
          <p:cNvPr id="107" name="Google Shape;107;p1"/>
          <p:cNvSpPr/>
          <p:nvPr/>
        </p:nvSpPr>
        <p:spPr>
          <a:xfrm>
            <a:off x="5745140" y="782219"/>
            <a:ext cx="3398859"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000">
                <a:solidFill>
                  <a:schemeClr val="dk1"/>
                </a:solidFill>
                <a:latin typeface="Gill Sans"/>
                <a:ea typeface="Gill Sans"/>
                <a:cs typeface="Gill Sans"/>
                <a:sym typeface="Gill Sans"/>
              </a:rPr>
              <a:t>Unfortunately, some countries are more developed than others. This can happen because of a variety of reasons.</a:t>
            </a:r>
            <a:endParaRPr/>
          </a:p>
        </p:txBody>
      </p:sp>
      <p:graphicFrame>
        <p:nvGraphicFramePr>
          <p:cNvPr id="108" name="Google Shape;108;p1"/>
          <p:cNvGraphicFramePr/>
          <p:nvPr/>
        </p:nvGraphicFramePr>
        <p:xfrm>
          <a:off x="5669280" y="1219318"/>
          <a:ext cx="3000000" cy="3000000"/>
        </p:xfrm>
        <a:graphic>
          <a:graphicData uri="http://schemas.openxmlformats.org/drawingml/2006/table">
            <a:tbl>
              <a:tblPr bandRow="1" firstRow="1">
                <a:noFill/>
                <a:tableStyleId>{E14B3906-029A-4D1C-A8FF-6E2A3CD61F42}</a:tableStyleId>
              </a:tblPr>
              <a:tblGrid>
                <a:gridCol w="1047400"/>
                <a:gridCol w="2352500"/>
              </a:tblGrid>
              <a:tr h="370850">
                <a:tc>
                  <a:txBody>
                    <a:bodyPr/>
                    <a:lstStyle/>
                    <a:p>
                      <a:pPr indent="0" lvl="0" marL="0" marR="0" rtl="0" algn="l">
                        <a:spcBef>
                          <a:spcPts val="0"/>
                        </a:spcBef>
                        <a:spcAft>
                          <a:spcPts val="0"/>
                        </a:spcAft>
                        <a:buNone/>
                      </a:pPr>
                      <a:r>
                        <a:t/>
                      </a:r>
                      <a:endParaRPr b="0" sz="900">
                        <a:solidFill>
                          <a:schemeClr val="dk1"/>
                        </a:solidFill>
                        <a:latin typeface="Gill Sans"/>
                        <a:ea typeface="Gill Sans"/>
                        <a:cs typeface="Gill Sans"/>
                        <a:sym typeface="Gill Sans"/>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b="0" lang="en-GB" sz="900">
                          <a:solidFill>
                            <a:schemeClr val="dk1"/>
                          </a:solidFill>
                          <a:latin typeface="Gill Sans"/>
                          <a:ea typeface="Gill Sans"/>
                          <a:cs typeface="Gill Sans"/>
                          <a:sym typeface="Gill Sans"/>
                        </a:rPr>
                        <a:t>Physical Geography Some countries are landlocked and can’t access the sea. This makes trade difficult</a:t>
                      </a:r>
                      <a:endParaRPr b="0" sz="900">
                        <a:solidFill>
                          <a:schemeClr val="dk1"/>
                        </a:solidFill>
                        <a:latin typeface="Gill Sans"/>
                        <a:ea typeface="Gill Sans"/>
                        <a:cs typeface="Gill Sans"/>
                        <a:sym typeface="Gill Sans"/>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r>
              <a:tr h="370850">
                <a:tc>
                  <a:txBody>
                    <a:bodyPr/>
                    <a:lstStyle/>
                    <a:p>
                      <a:pPr indent="0" lvl="0" marL="0" marR="0" rtl="0" algn="l">
                        <a:spcBef>
                          <a:spcPts val="0"/>
                        </a:spcBef>
                        <a:spcAft>
                          <a:spcPts val="0"/>
                        </a:spcAft>
                        <a:buNone/>
                      </a:pPr>
                      <a:r>
                        <a:t/>
                      </a:r>
                      <a:endParaRPr b="0" sz="900">
                        <a:solidFill>
                          <a:schemeClr val="dk1"/>
                        </a:solidFill>
                        <a:latin typeface="Gill Sans"/>
                        <a:ea typeface="Gill Sans"/>
                        <a:cs typeface="Gill Sans"/>
                        <a:sym typeface="Gill Sans"/>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b="0" lang="en-GB" sz="900">
                          <a:latin typeface="Gill Sans"/>
                          <a:ea typeface="Gill Sans"/>
                          <a:cs typeface="Gill Sans"/>
                          <a:sym typeface="Gill Sans"/>
                        </a:rPr>
                        <a:t>Historical Causes Some countries have experienced war or colonialism in the past restricting economic growth.</a:t>
                      </a:r>
                      <a:endParaRPr b="0" sz="900">
                        <a:solidFill>
                          <a:schemeClr val="dk1"/>
                        </a:solidFill>
                        <a:latin typeface="Gill Sans"/>
                        <a:ea typeface="Gill Sans"/>
                        <a:cs typeface="Gill Sans"/>
                        <a:sym typeface="Gill Sans"/>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r>
              <a:tr h="370850">
                <a:tc>
                  <a:txBody>
                    <a:bodyPr/>
                    <a:lstStyle/>
                    <a:p>
                      <a:pPr indent="0" lvl="0" marL="0" marR="0" rtl="0" algn="l">
                        <a:spcBef>
                          <a:spcPts val="0"/>
                        </a:spcBef>
                        <a:spcAft>
                          <a:spcPts val="0"/>
                        </a:spcAft>
                        <a:buNone/>
                      </a:pPr>
                      <a:r>
                        <a:t/>
                      </a:r>
                      <a:endParaRPr b="0" sz="900">
                        <a:solidFill>
                          <a:schemeClr val="dk1"/>
                        </a:solidFill>
                        <a:latin typeface="Gill Sans"/>
                        <a:ea typeface="Gill Sans"/>
                        <a:cs typeface="Gill Sans"/>
                        <a:sym typeface="Gill Sans"/>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b="0" lang="en-GB" sz="900">
                          <a:latin typeface="Gill Sans"/>
                          <a:ea typeface="Gill Sans"/>
                          <a:cs typeface="Gill Sans"/>
                          <a:sym typeface="Gill Sans"/>
                        </a:rPr>
                        <a:t>Environmental Some countries experience natural disaster regularly impacting the ability to develop. </a:t>
                      </a:r>
                      <a:endParaRPr b="0" sz="900">
                        <a:solidFill>
                          <a:schemeClr val="dk1"/>
                        </a:solidFill>
                        <a:latin typeface="Gill Sans"/>
                        <a:ea typeface="Gill Sans"/>
                        <a:cs typeface="Gill Sans"/>
                        <a:sym typeface="Gill Sans"/>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r>
              <a:tr h="370850">
                <a:tc>
                  <a:txBody>
                    <a:bodyPr/>
                    <a:lstStyle/>
                    <a:p>
                      <a:pPr indent="0" lvl="0" marL="0" marR="0" rtl="0" algn="l">
                        <a:spcBef>
                          <a:spcPts val="0"/>
                        </a:spcBef>
                        <a:spcAft>
                          <a:spcPts val="0"/>
                        </a:spcAft>
                        <a:buNone/>
                      </a:pPr>
                      <a:r>
                        <a:t/>
                      </a:r>
                      <a:endParaRPr b="0" sz="900">
                        <a:solidFill>
                          <a:schemeClr val="dk1"/>
                        </a:solidFill>
                        <a:latin typeface="Gill Sans"/>
                        <a:ea typeface="Gill Sans"/>
                        <a:cs typeface="Gill Sans"/>
                        <a:sym typeface="Gill Sans"/>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b="0" lang="en-GB" sz="900">
                          <a:latin typeface="Gill Sans"/>
                          <a:ea typeface="Gill Sans"/>
                          <a:cs typeface="Gill Sans"/>
                          <a:sym typeface="Gill Sans"/>
                        </a:rPr>
                        <a:t>Unfortunately, some governments are corrupt and do not manage countries well. This slows economic growth. Some countries are also experiencing war or civil unrest.</a:t>
                      </a:r>
                      <a:endParaRPr b="0" sz="900">
                        <a:solidFill>
                          <a:schemeClr val="dk1"/>
                        </a:solidFill>
                        <a:latin typeface="Gill Sans"/>
                        <a:ea typeface="Gill Sans"/>
                        <a:cs typeface="Gill Sans"/>
                        <a:sym typeface="Gill Sans"/>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r>
            </a:tbl>
          </a:graphicData>
        </a:graphic>
      </p:graphicFrame>
      <p:pic>
        <p:nvPicPr>
          <p:cNvPr id="109" name="Google Shape;109;p1"/>
          <p:cNvPicPr preferRelativeResize="0"/>
          <p:nvPr/>
        </p:nvPicPr>
        <p:blipFill rotWithShape="1">
          <a:blip r:embed="rId8">
            <a:alphaModFix/>
          </a:blip>
          <a:srcRect b="3552" l="0" r="0" t="3204"/>
          <a:stretch/>
        </p:blipFill>
        <p:spPr>
          <a:xfrm>
            <a:off x="6015826" y="1198484"/>
            <a:ext cx="502860" cy="540329"/>
          </a:xfrm>
          <a:prstGeom prst="rect">
            <a:avLst/>
          </a:prstGeom>
          <a:noFill/>
          <a:ln>
            <a:noFill/>
          </a:ln>
        </p:spPr>
      </p:pic>
      <p:pic>
        <p:nvPicPr>
          <p:cNvPr id="110" name="Google Shape;110;p1"/>
          <p:cNvPicPr preferRelativeResize="0"/>
          <p:nvPr/>
        </p:nvPicPr>
        <p:blipFill rotWithShape="1">
          <a:blip r:embed="rId9">
            <a:alphaModFix/>
          </a:blip>
          <a:srcRect b="0" l="0" r="0" t="0"/>
          <a:stretch/>
        </p:blipFill>
        <p:spPr>
          <a:xfrm>
            <a:off x="5669280" y="1747106"/>
            <a:ext cx="606799" cy="657365"/>
          </a:xfrm>
          <a:prstGeom prst="rect">
            <a:avLst/>
          </a:prstGeom>
          <a:noFill/>
          <a:ln>
            <a:noFill/>
          </a:ln>
        </p:spPr>
      </p:pic>
      <p:pic>
        <p:nvPicPr>
          <p:cNvPr id="111" name="Google Shape;111;p1"/>
          <p:cNvPicPr preferRelativeResize="0"/>
          <p:nvPr/>
        </p:nvPicPr>
        <p:blipFill rotWithShape="1">
          <a:blip r:embed="rId10">
            <a:alphaModFix/>
          </a:blip>
          <a:srcRect b="0" l="0" r="0" t="0"/>
          <a:stretch/>
        </p:blipFill>
        <p:spPr>
          <a:xfrm>
            <a:off x="6087931" y="2312579"/>
            <a:ext cx="597493" cy="657365"/>
          </a:xfrm>
          <a:prstGeom prst="rect">
            <a:avLst/>
          </a:prstGeom>
          <a:noFill/>
          <a:ln>
            <a:noFill/>
          </a:ln>
        </p:spPr>
      </p:pic>
      <p:pic>
        <p:nvPicPr>
          <p:cNvPr id="112" name="Google Shape;112;p1"/>
          <p:cNvPicPr preferRelativeResize="0"/>
          <p:nvPr/>
        </p:nvPicPr>
        <p:blipFill rotWithShape="1">
          <a:blip r:embed="rId11">
            <a:alphaModFix/>
          </a:blip>
          <a:srcRect b="0" l="0" r="0" t="10141"/>
          <a:stretch/>
        </p:blipFill>
        <p:spPr>
          <a:xfrm>
            <a:off x="5838064" y="2986213"/>
            <a:ext cx="876030" cy="559318"/>
          </a:xfrm>
          <a:prstGeom prst="rect">
            <a:avLst/>
          </a:prstGeom>
          <a:noFill/>
          <a:ln>
            <a:noFill/>
          </a:ln>
        </p:spPr>
      </p:pic>
      <p:sp>
        <p:nvSpPr>
          <p:cNvPr id="113" name="Google Shape;113;p1"/>
          <p:cNvSpPr/>
          <p:nvPr/>
        </p:nvSpPr>
        <p:spPr>
          <a:xfrm>
            <a:off x="5646742" y="3838616"/>
            <a:ext cx="3497258"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000">
                <a:solidFill>
                  <a:schemeClr val="dk1"/>
                </a:solidFill>
                <a:latin typeface="Gill Sans"/>
                <a:ea typeface="Gill Sans"/>
                <a:cs typeface="Gill Sans"/>
                <a:sym typeface="Gill Sans"/>
              </a:rPr>
              <a:t>Governments, charities and organisations explore different methods to improve a countries levels of development.</a:t>
            </a:r>
            <a:endParaRPr/>
          </a:p>
        </p:txBody>
      </p:sp>
      <p:pic>
        <p:nvPicPr>
          <p:cNvPr id="114" name="Google Shape;114;p1"/>
          <p:cNvPicPr preferRelativeResize="0"/>
          <p:nvPr/>
        </p:nvPicPr>
        <p:blipFill rotWithShape="1">
          <a:blip r:embed="rId12">
            <a:alphaModFix/>
          </a:blip>
          <a:srcRect b="0" l="0" r="0" t="0"/>
          <a:stretch/>
        </p:blipFill>
        <p:spPr>
          <a:xfrm>
            <a:off x="8412211" y="4223360"/>
            <a:ext cx="611185" cy="719318"/>
          </a:xfrm>
          <a:prstGeom prst="rect">
            <a:avLst/>
          </a:prstGeom>
          <a:noFill/>
          <a:ln>
            <a:noFill/>
          </a:ln>
        </p:spPr>
      </p:pic>
      <p:pic>
        <p:nvPicPr>
          <p:cNvPr id="115" name="Google Shape;115;p1"/>
          <p:cNvPicPr preferRelativeResize="0"/>
          <p:nvPr/>
        </p:nvPicPr>
        <p:blipFill rotWithShape="1">
          <a:blip r:embed="rId13">
            <a:alphaModFix/>
          </a:blip>
          <a:srcRect b="0" l="0" r="0" t="0"/>
          <a:stretch/>
        </p:blipFill>
        <p:spPr>
          <a:xfrm>
            <a:off x="5638430" y="4949749"/>
            <a:ext cx="1049815" cy="719318"/>
          </a:xfrm>
          <a:prstGeom prst="rect">
            <a:avLst/>
          </a:prstGeom>
          <a:noFill/>
          <a:ln>
            <a:noFill/>
          </a:ln>
        </p:spPr>
      </p:pic>
      <p:pic>
        <p:nvPicPr>
          <p:cNvPr id="116" name="Google Shape;116;p1"/>
          <p:cNvPicPr preferRelativeResize="0"/>
          <p:nvPr/>
        </p:nvPicPr>
        <p:blipFill rotWithShape="1">
          <a:blip r:embed="rId14">
            <a:alphaModFix/>
          </a:blip>
          <a:srcRect b="0" l="0" r="0" t="0"/>
          <a:stretch/>
        </p:blipFill>
        <p:spPr>
          <a:xfrm>
            <a:off x="7812830" y="5675767"/>
            <a:ext cx="1198762" cy="733571"/>
          </a:xfrm>
          <a:prstGeom prst="rect">
            <a:avLst/>
          </a:prstGeom>
          <a:noFill/>
          <a:ln>
            <a:noFill/>
          </a:ln>
        </p:spPr>
      </p:pic>
      <p:sp>
        <p:nvSpPr>
          <p:cNvPr id="117" name="Google Shape;117;p1"/>
          <p:cNvSpPr/>
          <p:nvPr/>
        </p:nvSpPr>
        <p:spPr>
          <a:xfrm>
            <a:off x="5558681" y="4235492"/>
            <a:ext cx="272072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800">
                <a:solidFill>
                  <a:schemeClr val="dk1"/>
                </a:solidFill>
                <a:latin typeface="Gill Sans"/>
                <a:ea typeface="Gill Sans"/>
                <a:cs typeface="Gill Sans"/>
                <a:sym typeface="Gill Sans"/>
              </a:rPr>
              <a:t>Fairtrade is a system of certification that sets standards in the production of goods. For farmers it means safer working conditions and fairer pay.</a:t>
            </a:r>
            <a:endParaRPr sz="800">
              <a:solidFill>
                <a:schemeClr val="dk1"/>
              </a:solidFill>
              <a:latin typeface="Gill Sans"/>
              <a:ea typeface="Gill Sans"/>
              <a:cs typeface="Gill Sans"/>
              <a:sym typeface="Gill Sans"/>
            </a:endParaRPr>
          </a:p>
        </p:txBody>
      </p:sp>
      <p:sp>
        <p:nvSpPr>
          <p:cNvPr id="118" name="Google Shape;118;p1"/>
          <p:cNvSpPr/>
          <p:nvPr/>
        </p:nvSpPr>
        <p:spPr>
          <a:xfrm>
            <a:off x="6685424" y="4908868"/>
            <a:ext cx="2326168"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800">
                <a:solidFill>
                  <a:schemeClr val="dk1"/>
                </a:solidFill>
                <a:latin typeface="Gill Sans"/>
                <a:ea typeface="Gill Sans"/>
                <a:cs typeface="Gill Sans"/>
                <a:sym typeface="Gill Sans"/>
              </a:rPr>
              <a:t>In some developing countries tourism is encouraged to boost the economy. Money raised through visitors is used to pay local guides and maintain the natural environment. Some of the profits are invested back into the local community.</a:t>
            </a:r>
            <a:endParaRPr sz="800">
              <a:solidFill>
                <a:schemeClr val="dk1"/>
              </a:solidFill>
              <a:latin typeface="Gill Sans"/>
              <a:ea typeface="Gill Sans"/>
              <a:cs typeface="Gill Sans"/>
              <a:sym typeface="Gill Sans"/>
            </a:endParaRPr>
          </a:p>
        </p:txBody>
      </p:sp>
      <p:sp>
        <p:nvSpPr>
          <p:cNvPr id="119" name="Google Shape;119;p1"/>
          <p:cNvSpPr/>
          <p:nvPr/>
        </p:nvSpPr>
        <p:spPr>
          <a:xfrm>
            <a:off x="5558681" y="5736718"/>
            <a:ext cx="2197689"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800">
                <a:solidFill>
                  <a:srgbClr val="202124"/>
                </a:solidFill>
                <a:latin typeface="Gill Sans"/>
                <a:ea typeface="Gill Sans"/>
                <a:cs typeface="Gill Sans"/>
                <a:sym typeface="Gill Sans"/>
              </a:rPr>
              <a:t>Some countries will be provided with aid and assistance to people, communities and organisations in more developed countries.  This support either short term or long term can support a countries development.</a:t>
            </a:r>
            <a:endParaRPr sz="800">
              <a:solidFill>
                <a:schemeClr val="dk1"/>
              </a:solidFill>
              <a:latin typeface="Gill Sans"/>
              <a:ea typeface="Gill Sans"/>
              <a:cs typeface="Gill Sans"/>
              <a:sym typeface="Gill Sans"/>
            </a:endParaRPr>
          </a:p>
        </p:txBody>
      </p:sp>
      <p:sp>
        <p:nvSpPr>
          <p:cNvPr id="120" name="Google Shape;120;p1"/>
          <p:cNvSpPr/>
          <p:nvPr/>
        </p:nvSpPr>
        <p:spPr>
          <a:xfrm>
            <a:off x="7751864" y="5629446"/>
            <a:ext cx="1288157" cy="787468"/>
          </a:xfrm>
          <a:prstGeom prst="rect">
            <a:avLst/>
          </a:prstGeom>
          <a:noFill/>
          <a:ln cap="flat" cmpd="sng" w="127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1" name="Google Shape;121;p1"/>
          <p:cNvSpPr/>
          <p:nvPr/>
        </p:nvSpPr>
        <p:spPr>
          <a:xfrm>
            <a:off x="8350839" y="4193107"/>
            <a:ext cx="709223" cy="797298"/>
          </a:xfrm>
          <a:prstGeom prst="rect">
            <a:avLst/>
          </a:prstGeom>
          <a:noFill/>
          <a:ln cap="flat" cmpd="sng" w="127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2" name="Google Shape;122;p1"/>
          <p:cNvSpPr/>
          <p:nvPr/>
        </p:nvSpPr>
        <p:spPr>
          <a:xfrm>
            <a:off x="2172473" y="679915"/>
            <a:ext cx="3386208" cy="2637967"/>
          </a:xfrm>
          <a:prstGeom prst="rect">
            <a:avLst/>
          </a:prstGeom>
          <a:noFill/>
          <a:ln cap="flat" cmpd="sng" w="12700">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3" name="Google Shape;123;p1"/>
          <p:cNvSpPr/>
          <p:nvPr/>
        </p:nvSpPr>
        <p:spPr>
          <a:xfrm>
            <a:off x="2167318" y="3376667"/>
            <a:ext cx="3386208" cy="3095863"/>
          </a:xfrm>
          <a:prstGeom prst="rect">
            <a:avLst/>
          </a:prstGeom>
          <a:noFill/>
          <a:ln cap="flat" cmpd="sng" w="12700">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4" name="Google Shape;124;p1"/>
          <p:cNvSpPr/>
          <p:nvPr/>
        </p:nvSpPr>
        <p:spPr>
          <a:xfrm>
            <a:off x="5634530" y="683967"/>
            <a:ext cx="3399900" cy="2900400"/>
          </a:xfrm>
          <a:prstGeom prst="rect">
            <a:avLst/>
          </a:prstGeom>
          <a:noFill/>
          <a:ln cap="flat" cmpd="sng" w="127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2022-08-30T11:23:11Z</dcterms:created>
  <dc:creator>Windows User</dc:creator>
</cp:coreProperties>
</file>