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1.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1.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4"/>
  </p:sldMasterIdLst>
  <p:notesMasterIdLst>
    <p:notesMasterId r:id="rId5"/>
  </p:notesMasterIdLst>
  <p:sldIdLst>
    <p:sldId id="256" r:id="rId6"/>
  </p:sldIdLst>
  <p:sldSz cy="6858000" cx="9144000"/>
  <p:notesSz cx="6858000" cy="9144000"/>
  <p:embeddedFontLst>
    <p:embeddedFont>
      <p:font typeface="Gill Sans"/>
      <p:regular r:id="rId7"/>
      <p:bold r:id="rId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9" roundtripDataSignature="AMtx7mgWCI+Xt310sskdIicD1WUh9Zkzzw=="/>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64CD8CD-901E-405E-AC4D-8EF42526A757}">
  <a:tblStyle styleId="{764CD8CD-901E-405E-AC4D-8EF42526A757}"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 styleId="{77D6F0E3-F4E7-49FE-95B8-28BCCC67F438}" styleName="Table_1">
    <a:wholeTbl>
      <a:tcTxStyle b="off" i="off">
        <a:font>
          <a:latin typeface="Calibri"/>
          <a:ea typeface="Calibri"/>
          <a:cs typeface="Calibri"/>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9EFF7"/>
          </a:solidFill>
        </a:fill>
      </a:tcStyle>
    </a:wholeTbl>
    <a:band1H>
      <a:tcTxStyle/>
      <a:tcStyle>
        <a:fill>
          <a:solidFill>
            <a:srgbClr val="D0DEEF"/>
          </a:solidFill>
        </a:fill>
      </a:tcStyle>
    </a:band1H>
    <a:band2H>
      <a:tcTxStyle/>
    </a:band2H>
    <a:band1V>
      <a:tcTxStyle/>
      <a:tcStyle>
        <a:fill>
          <a:solidFill>
            <a:srgbClr val="D0DEEF"/>
          </a:solidFill>
        </a:fill>
      </a:tcStyle>
    </a:band1V>
    <a:band2V>
      <a:tcTxStyle/>
    </a:band2V>
    <a:lastCol>
      <a:tcTxStyle b="on" i="off">
        <a:font>
          <a:latin typeface="Calibri"/>
          <a:ea typeface="Calibri"/>
          <a:cs typeface="Calibri"/>
        </a:font>
        <a:schemeClr val="lt1"/>
      </a:tcTxStyle>
      <a:tcStyle>
        <a:fill>
          <a:solidFill>
            <a:schemeClr val="accent1"/>
          </a:solidFill>
        </a:fill>
      </a:tcStyle>
    </a:lastCol>
    <a:firstCol>
      <a:tcTxStyle b="on" i="off">
        <a:font>
          <a:latin typeface="Calibri"/>
          <a:ea typeface="Calibri"/>
          <a:cs typeface="Calibri"/>
        </a:font>
        <a:schemeClr val="lt1"/>
      </a:tcTxStyle>
      <a:tcStyle>
        <a:fill>
          <a:solidFill>
            <a:schemeClr val="accent1"/>
          </a:solidFill>
        </a:fill>
      </a:tcStyle>
    </a:firstCol>
    <a:lastRow>
      <a:tcTxStyle b="on" i="off">
        <a:font>
          <a:latin typeface="Calibri"/>
          <a:ea typeface="Calibri"/>
          <a:cs typeface="Calibri"/>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a:seCell>
    <a:swCell>
      <a:tcTxStyle/>
    </a:swCell>
    <a:firstRow>
      <a:tcTxStyle b="on" i="off">
        <a:font>
          <a:latin typeface="Calibri"/>
          <a:ea typeface="Calibri"/>
          <a:cs typeface="Calibri"/>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a:neCell>
    <a:nwCell>
      <a:tcTxStyle/>
    </a:nwCell>
  </a:tblStyle>
</a:tblStyleLst>
</file>

<file path=ppt/_rels/presentation.xml.rels><?xml version="1.0" encoding="UTF-8" standalone="yes"?><Relationships xmlns="http://schemas.openxmlformats.org/package/2006/relationships"><Relationship Id="rId1" Type="http://schemas.openxmlformats.org/officeDocument/2006/relationships/theme" Target="theme/theme2.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customschemas.google.com/relationships/presentationmetadata" Target="metadata"/><Relationship Id="rId5" Type="http://schemas.openxmlformats.org/officeDocument/2006/relationships/notesMaster" Target="notesMasters/notesMaster1.xml"/><Relationship Id="rId6" Type="http://schemas.openxmlformats.org/officeDocument/2006/relationships/slide" Target="slides/slide1.xml"/><Relationship Id="rId7" Type="http://schemas.openxmlformats.org/officeDocument/2006/relationships/font" Target="fonts/GillSans-regular.fntdata"/><Relationship Id="rId8" Type="http://schemas.openxmlformats.org/officeDocument/2006/relationships/font" Target="fonts/GillSans-bold.fnt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80" name="Shape 80"/>
        <p:cNvGrpSpPr/>
        <p:nvPr/>
      </p:nvGrpSpPr>
      <p:grpSpPr>
        <a:xfrm>
          <a:off x="0" y="0"/>
          <a:ext cx="0" cy="0"/>
          <a:chOff x="0" y="0"/>
          <a:chExt cx="0" cy="0"/>
        </a:xfrm>
      </p:grpSpPr>
      <p:sp>
        <p:nvSpPr>
          <p:cNvPr id="81" name="Google Shape;81;p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82" name="Google Shape;82;p1:notes"/>
          <p:cNvSpPr/>
          <p:nvPr>
            <p:ph idx="2" type="sldImg"/>
          </p:nvPr>
        </p:nvSpPr>
        <p:spPr>
          <a:xfrm>
            <a:off x="1143225" y="685800"/>
            <a:ext cx="4572225"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1" name="Shape 11"/>
        <p:cNvGrpSpPr/>
        <p:nvPr/>
      </p:nvGrpSpPr>
      <p:grpSpPr>
        <a:xfrm>
          <a:off x="0" y="0"/>
          <a:ext cx="0" cy="0"/>
          <a:chOff x="0" y="0"/>
          <a:chExt cx="0" cy="0"/>
        </a:xfrm>
      </p:grpSpPr>
      <p:sp>
        <p:nvSpPr>
          <p:cNvPr id="12" name="Google Shape;12;p3"/>
          <p:cNvSpPr txBox="1"/>
          <p:nvPr>
            <p:ph type="ctrTitle"/>
          </p:nvPr>
        </p:nvSpPr>
        <p:spPr>
          <a:xfrm>
            <a:off x="685800" y="1122363"/>
            <a:ext cx="77724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 name="Google Shape;13;p3"/>
          <p:cNvSpPr txBox="1"/>
          <p:nvPr>
            <p:ph idx="1" type="subTitle"/>
          </p:nvPr>
        </p:nvSpPr>
        <p:spPr>
          <a:xfrm>
            <a:off x="1143000" y="3602038"/>
            <a:ext cx="6858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4" name="Google Shape;14;p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6" name="Google Shape;16;p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17" name="Shape 17"/>
        <p:cNvGrpSpPr/>
        <p:nvPr/>
      </p:nvGrpSpPr>
      <p:grpSpPr>
        <a:xfrm>
          <a:off x="0" y="0"/>
          <a:ext cx="0" cy="0"/>
          <a:chOff x="0" y="0"/>
          <a:chExt cx="0" cy="0"/>
        </a:xfrm>
      </p:grpSpPr>
      <p:sp>
        <p:nvSpPr>
          <p:cNvPr id="18" name="Google Shape;18;p4"/>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9" name="Google Shape;19;p4"/>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0" name="Google Shape;20;p4"/>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1" name="Google Shape;21;p4"/>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2" name="Google Shape;22;p4"/>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3" name="Shape 23"/>
        <p:cNvGrpSpPr/>
        <p:nvPr/>
      </p:nvGrpSpPr>
      <p:grpSpPr>
        <a:xfrm>
          <a:off x="0" y="0"/>
          <a:ext cx="0" cy="0"/>
          <a:chOff x="0" y="0"/>
          <a:chExt cx="0" cy="0"/>
        </a:xfrm>
      </p:grpSpPr>
      <p:sp>
        <p:nvSpPr>
          <p:cNvPr id="24" name="Google Shape;24;p5"/>
          <p:cNvSpPr txBox="1"/>
          <p:nvPr>
            <p:ph type="title"/>
          </p:nvPr>
        </p:nvSpPr>
        <p:spPr>
          <a:xfrm>
            <a:off x="623888" y="1709739"/>
            <a:ext cx="78867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 name="Google Shape;25;p5"/>
          <p:cNvSpPr txBox="1"/>
          <p:nvPr>
            <p:ph idx="1" type="body"/>
          </p:nvPr>
        </p:nvSpPr>
        <p:spPr>
          <a:xfrm>
            <a:off x="623888" y="4589464"/>
            <a:ext cx="78867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6" name="Google Shape;26;p5"/>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7" name="Google Shape;27;p5"/>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5"/>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29" name="Shape 29"/>
        <p:cNvGrpSpPr/>
        <p:nvPr/>
      </p:nvGrpSpPr>
      <p:grpSpPr>
        <a:xfrm>
          <a:off x="0" y="0"/>
          <a:ext cx="0" cy="0"/>
          <a:chOff x="0" y="0"/>
          <a:chExt cx="0" cy="0"/>
        </a:xfrm>
      </p:grpSpPr>
      <p:sp>
        <p:nvSpPr>
          <p:cNvPr id="30" name="Google Shape;30;p6"/>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1" name="Google Shape;31;p6"/>
          <p:cNvSpPr txBox="1"/>
          <p:nvPr>
            <p:ph idx="1" type="body"/>
          </p:nvPr>
        </p:nvSpPr>
        <p:spPr>
          <a:xfrm>
            <a:off x="6286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2" name="Google Shape;32;p6"/>
          <p:cNvSpPr txBox="1"/>
          <p:nvPr>
            <p:ph idx="2" type="body"/>
          </p:nvPr>
        </p:nvSpPr>
        <p:spPr>
          <a:xfrm>
            <a:off x="4629150" y="1825625"/>
            <a:ext cx="38862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3" name="Google Shape;33;p6"/>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6"/>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5" name="Google Shape;35;p6"/>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7"/>
          <p:cNvSpPr txBox="1"/>
          <p:nvPr>
            <p:ph type="title"/>
          </p:nvPr>
        </p:nvSpPr>
        <p:spPr>
          <a:xfrm>
            <a:off x="629841"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8" name="Google Shape;38;p7"/>
          <p:cNvSpPr txBox="1"/>
          <p:nvPr>
            <p:ph idx="1" type="body"/>
          </p:nvPr>
        </p:nvSpPr>
        <p:spPr>
          <a:xfrm>
            <a:off x="629842" y="1681163"/>
            <a:ext cx="38683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39" name="Google Shape;39;p7"/>
          <p:cNvSpPr txBox="1"/>
          <p:nvPr>
            <p:ph idx="2" type="body"/>
          </p:nvPr>
        </p:nvSpPr>
        <p:spPr>
          <a:xfrm>
            <a:off x="629842" y="2505075"/>
            <a:ext cx="3868340"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0" name="Google Shape;40;p7"/>
          <p:cNvSpPr txBox="1"/>
          <p:nvPr>
            <p:ph idx="3" type="body"/>
          </p:nvPr>
        </p:nvSpPr>
        <p:spPr>
          <a:xfrm>
            <a:off x="4629150" y="1681163"/>
            <a:ext cx="3887391"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41" name="Google Shape;41;p7"/>
          <p:cNvSpPr txBox="1"/>
          <p:nvPr>
            <p:ph idx="4" type="body"/>
          </p:nvPr>
        </p:nvSpPr>
        <p:spPr>
          <a:xfrm>
            <a:off x="4629150" y="2505075"/>
            <a:ext cx="3887391"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2" name="Google Shape;42;p7"/>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3" name="Google Shape;43;p7"/>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4" name="Google Shape;44;p7"/>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5" name="Shape 45"/>
        <p:cNvGrpSpPr/>
        <p:nvPr/>
      </p:nvGrpSpPr>
      <p:grpSpPr>
        <a:xfrm>
          <a:off x="0" y="0"/>
          <a:ext cx="0" cy="0"/>
          <a:chOff x="0" y="0"/>
          <a:chExt cx="0" cy="0"/>
        </a:xfrm>
      </p:grpSpPr>
      <p:sp>
        <p:nvSpPr>
          <p:cNvPr id="46" name="Google Shape;46;p8"/>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7" name="Google Shape;47;p8"/>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8"/>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9" name="Google Shape;49;p8"/>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0" name="Shape 50"/>
        <p:cNvGrpSpPr/>
        <p:nvPr/>
      </p:nvGrpSpPr>
      <p:grpSpPr>
        <a:xfrm>
          <a:off x="0" y="0"/>
          <a:ext cx="0" cy="0"/>
          <a:chOff x="0" y="0"/>
          <a:chExt cx="0" cy="0"/>
        </a:xfrm>
      </p:grpSpPr>
      <p:sp>
        <p:nvSpPr>
          <p:cNvPr id="51" name="Google Shape;51;p9"/>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2" name="Google Shape;52;p9"/>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3" name="Google Shape;53;p9"/>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54" name="Shape 54"/>
        <p:cNvGrpSpPr/>
        <p:nvPr/>
      </p:nvGrpSpPr>
      <p:grpSpPr>
        <a:xfrm>
          <a:off x="0" y="0"/>
          <a:ext cx="0" cy="0"/>
          <a:chOff x="0" y="0"/>
          <a:chExt cx="0" cy="0"/>
        </a:xfrm>
      </p:grpSpPr>
      <p:sp>
        <p:nvSpPr>
          <p:cNvPr id="55" name="Google Shape;55;p10"/>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6" name="Google Shape;56;p10"/>
          <p:cNvSpPr txBox="1"/>
          <p:nvPr>
            <p:ph idx="1" type="body"/>
          </p:nvPr>
        </p:nvSpPr>
        <p:spPr>
          <a:xfrm>
            <a:off x="3887391" y="987426"/>
            <a:ext cx="462915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57" name="Google Shape;57;p10"/>
          <p:cNvSpPr txBox="1"/>
          <p:nvPr>
            <p:ph idx="2"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58" name="Google Shape;58;p10"/>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9" name="Google Shape;59;p10"/>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10"/>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61" name="Shape 61"/>
        <p:cNvGrpSpPr/>
        <p:nvPr/>
      </p:nvGrpSpPr>
      <p:grpSpPr>
        <a:xfrm>
          <a:off x="0" y="0"/>
          <a:ext cx="0" cy="0"/>
          <a:chOff x="0" y="0"/>
          <a:chExt cx="0" cy="0"/>
        </a:xfrm>
      </p:grpSpPr>
      <p:sp>
        <p:nvSpPr>
          <p:cNvPr id="62" name="Google Shape;62;p11"/>
          <p:cNvSpPr txBox="1"/>
          <p:nvPr>
            <p:ph type="title"/>
          </p:nvPr>
        </p:nvSpPr>
        <p:spPr>
          <a:xfrm>
            <a:off x="629841" y="457200"/>
            <a:ext cx="2949178"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3" name="Google Shape;63;p11"/>
          <p:cNvSpPr/>
          <p:nvPr>
            <p:ph idx="2" type="pic"/>
          </p:nvPr>
        </p:nvSpPr>
        <p:spPr>
          <a:xfrm>
            <a:off x="3887391" y="987426"/>
            <a:ext cx="4629150" cy="4873625"/>
          </a:xfrm>
          <a:prstGeom prst="rect">
            <a:avLst/>
          </a:prstGeom>
          <a:noFill/>
          <a:ln>
            <a:noFill/>
          </a:ln>
        </p:spPr>
      </p:sp>
      <p:sp>
        <p:nvSpPr>
          <p:cNvPr id="64" name="Google Shape;64;p11"/>
          <p:cNvSpPr txBox="1"/>
          <p:nvPr>
            <p:ph idx="1" type="body"/>
          </p:nvPr>
        </p:nvSpPr>
        <p:spPr>
          <a:xfrm>
            <a:off x="629841" y="2057400"/>
            <a:ext cx="2949178"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65" name="Google Shape;65;p11"/>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11"/>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11"/>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68" name="Shape 68"/>
        <p:cNvGrpSpPr/>
        <p:nvPr/>
      </p:nvGrpSpPr>
      <p:grpSpPr>
        <a:xfrm>
          <a:off x="0" y="0"/>
          <a:ext cx="0" cy="0"/>
          <a:chOff x="0" y="0"/>
          <a:chExt cx="0" cy="0"/>
        </a:xfrm>
      </p:grpSpPr>
      <p:sp>
        <p:nvSpPr>
          <p:cNvPr id="69" name="Google Shape;69;p1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0" name="Google Shape;70;p12"/>
          <p:cNvSpPr txBox="1"/>
          <p:nvPr>
            <p:ph idx="1" type="body"/>
          </p:nvPr>
        </p:nvSpPr>
        <p:spPr>
          <a:xfrm rot="5400000">
            <a:off x="2396331" y="57944"/>
            <a:ext cx="4351338" cy="78867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1" name="Google Shape;71;p1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2" name="Google Shape;72;p1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3" name="Google Shape;73;p1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74" name="Shape 74"/>
        <p:cNvGrpSpPr/>
        <p:nvPr/>
      </p:nvGrpSpPr>
      <p:grpSpPr>
        <a:xfrm>
          <a:off x="0" y="0"/>
          <a:ext cx="0" cy="0"/>
          <a:chOff x="0" y="0"/>
          <a:chExt cx="0" cy="0"/>
        </a:xfrm>
      </p:grpSpPr>
      <p:sp>
        <p:nvSpPr>
          <p:cNvPr id="75" name="Google Shape;75;p13"/>
          <p:cNvSpPr txBox="1"/>
          <p:nvPr>
            <p:ph type="title"/>
          </p:nvPr>
        </p:nvSpPr>
        <p:spPr>
          <a:xfrm rot="5400000">
            <a:off x="4623594" y="2285207"/>
            <a:ext cx="5811838" cy="1971675"/>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6" name="Google Shape;76;p13"/>
          <p:cNvSpPr txBox="1"/>
          <p:nvPr>
            <p:ph idx="1" type="body"/>
          </p:nvPr>
        </p:nvSpPr>
        <p:spPr>
          <a:xfrm rot="5400000">
            <a:off x="623094" y="370681"/>
            <a:ext cx="5811838" cy="5800725"/>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7" name="Google Shape;77;p13"/>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8" name="Google Shape;78;p13"/>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9" name="Google Shape;79;p13"/>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GB"/>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5" name="Shape 5"/>
        <p:cNvGrpSpPr/>
        <p:nvPr/>
      </p:nvGrpSpPr>
      <p:grpSpPr>
        <a:xfrm>
          <a:off x="0" y="0"/>
          <a:ext cx="0" cy="0"/>
          <a:chOff x="0" y="0"/>
          <a:chExt cx="0" cy="0"/>
        </a:xfrm>
      </p:grpSpPr>
      <p:sp>
        <p:nvSpPr>
          <p:cNvPr id="6" name="Google Shape;6;p2"/>
          <p:cNvSpPr txBox="1"/>
          <p:nvPr>
            <p:ph type="title"/>
          </p:nvPr>
        </p:nvSpPr>
        <p:spPr>
          <a:xfrm>
            <a:off x="628650" y="365126"/>
            <a:ext cx="78867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Calibri"/>
              <a:buNone/>
              <a:defRPr b="0" i="0" sz="4400" u="none" cap="none" strike="noStrik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 name="Google Shape;7;p2"/>
          <p:cNvSpPr txBox="1"/>
          <p:nvPr>
            <p:ph idx="1" type="body"/>
          </p:nvPr>
        </p:nvSpPr>
        <p:spPr>
          <a:xfrm>
            <a:off x="628650" y="1825625"/>
            <a:ext cx="78867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 name="Google Shape;8;p2"/>
          <p:cNvSpPr txBox="1"/>
          <p:nvPr>
            <p:ph idx="10" type="dt"/>
          </p:nvPr>
        </p:nvSpPr>
        <p:spPr>
          <a:xfrm>
            <a:off x="628650" y="6356351"/>
            <a:ext cx="20574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9" name="Google Shape;9;p2"/>
          <p:cNvSpPr txBox="1"/>
          <p:nvPr>
            <p:ph idx="11" type="ftr"/>
          </p:nvPr>
        </p:nvSpPr>
        <p:spPr>
          <a:xfrm>
            <a:off x="3028950" y="6356351"/>
            <a:ext cx="30861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10" name="Google Shape;10;p2"/>
          <p:cNvSpPr txBox="1"/>
          <p:nvPr>
            <p:ph idx="12" type="sldNum"/>
          </p:nvPr>
        </p:nvSpPr>
        <p:spPr>
          <a:xfrm>
            <a:off x="6457950" y="6356351"/>
            <a:ext cx="20574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Calibri"/>
                <a:ea typeface="Calibri"/>
                <a:cs typeface="Calibri"/>
                <a:sym typeface="Calibri"/>
              </a:defRPr>
            </a:lvl1pPr>
            <a:lvl2pPr indent="0" lvl="1" marL="0" marR="0" rtl="0" algn="r">
              <a:spcBef>
                <a:spcPts val="0"/>
              </a:spcBef>
              <a:buNone/>
              <a:defRPr b="0" i="0" sz="1200" u="none" cap="none" strike="noStrike">
                <a:solidFill>
                  <a:srgbClr val="888888"/>
                </a:solidFill>
                <a:latin typeface="Calibri"/>
                <a:ea typeface="Calibri"/>
                <a:cs typeface="Calibri"/>
                <a:sym typeface="Calibri"/>
              </a:defRPr>
            </a:lvl2pPr>
            <a:lvl3pPr indent="0" lvl="2" marL="0" marR="0" rtl="0" algn="r">
              <a:spcBef>
                <a:spcPts val="0"/>
              </a:spcBef>
              <a:buNone/>
              <a:defRPr b="0" i="0" sz="1200" u="none" cap="none" strike="noStrike">
                <a:solidFill>
                  <a:srgbClr val="888888"/>
                </a:solidFill>
                <a:latin typeface="Calibri"/>
                <a:ea typeface="Calibri"/>
                <a:cs typeface="Calibri"/>
                <a:sym typeface="Calibri"/>
              </a:defRPr>
            </a:lvl3pPr>
            <a:lvl4pPr indent="0" lvl="3" marL="0" marR="0" rtl="0" algn="r">
              <a:spcBef>
                <a:spcPts val="0"/>
              </a:spcBef>
              <a:buNone/>
              <a:defRPr b="0" i="0" sz="1200" u="none" cap="none" strike="noStrike">
                <a:solidFill>
                  <a:srgbClr val="888888"/>
                </a:solidFill>
                <a:latin typeface="Calibri"/>
                <a:ea typeface="Calibri"/>
                <a:cs typeface="Calibri"/>
                <a:sym typeface="Calibri"/>
              </a:defRPr>
            </a:lvl4pPr>
            <a:lvl5pPr indent="0" lvl="4" marL="0" marR="0" rtl="0" algn="r">
              <a:spcBef>
                <a:spcPts val="0"/>
              </a:spcBef>
              <a:buNone/>
              <a:defRPr b="0" i="0" sz="1200" u="none" cap="none" strike="noStrike">
                <a:solidFill>
                  <a:srgbClr val="888888"/>
                </a:solidFill>
                <a:latin typeface="Calibri"/>
                <a:ea typeface="Calibri"/>
                <a:cs typeface="Calibri"/>
                <a:sym typeface="Calibri"/>
              </a:defRPr>
            </a:lvl5pPr>
            <a:lvl6pPr indent="0" lvl="5" marL="0" marR="0" rtl="0" algn="r">
              <a:spcBef>
                <a:spcPts val="0"/>
              </a:spcBef>
              <a:buNone/>
              <a:defRPr b="0" i="0" sz="1200" u="none" cap="none" strike="noStrike">
                <a:solidFill>
                  <a:srgbClr val="888888"/>
                </a:solidFill>
                <a:latin typeface="Calibri"/>
                <a:ea typeface="Calibri"/>
                <a:cs typeface="Calibri"/>
                <a:sym typeface="Calibri"/>
              </a:defRPr>
            </a:lvl6pPr>
            <a:lvl7pPr indent="0" lvl="6" marL="0" marR="0" rtl="0" algn="r">
              <a:spcBef>
                <a:spcPts val="0"/>
              </a:spcBef>
              <a:buNone/>
              <a:defRPr b="0" i="0" sz="1200" u="none" cap="none" strike="noStrike">
                <a:solidFill>
                  <a:srgbClr val="888888"/>
                </a:solidFill>
                <a:latin typeface="Calibri"/>
                <a:ea typeface="Calibri"/>
                <a:cs typeface="Calibri"/>
                <a:sym typeface="Calibri"/>
              </a:defRPr>
            </a:lvl7pPr>
            <a:lvl8pPr indent="0" lvl="7" marL="0" marR="0" rtl="0" algn="r">
              <a:spcBef>
                <a:spcPts val="0"/>
              </a:spcBef>
              <a:buNone/>
              <a:defRPr b="0" i="0" sz="1200" u="none" cap="none" strike="noStrike">
                <a:solidFill>
                  <a:srgbClr val="888888"/>
                </a:solidFill>
                <a:latin typeface="Calibri"/>
                <a:ea typeface="Calibri"/>
                <a:cs typeface="Calibri"/>
                <a:sym typeface="Calibri"/>
              </a:defRPr>
            </a:lvl8pPr>
            <a:lvl9pPr indent="0" lvl="8" marL="0" marR="0" rtl="0" algn="r">
              <a:spcBef>
                <a:spcPts val="0"/>
              </a:spcBef>
              <a:buNone/>
              <a:defRPr b="0" i="0" sz="1200" u="none" cap="none" strike="noStrike">
                <a:solidFill>
                  <a:srgbClr val="888888"/>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GB"/>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6.png"/><Relationship Id="rId4" Type="http://schemas.openxmlformats.org/officeDocument/2006/relationships/image" Target="../media/image3.png"/><Relationship Id="rId10" Type="http://schemas.openxmlformats.org/officeDocument/2006/relationships/image" Target="../media/image1.png"/><Relationship Id="rId9" Type="http://schemas.openxmlformats.org/officeDocument/2006/relationships/image" Target="../media/image7.png"/><Relationship Id="rId5" Type="http://schemas.openxmlformats.org/officeDocument/2006/relationships/image" Target="../media/image2.png"/><Relationship Id="rId6" Type="http://schemas.openxmlformats.org/officeDocument/2006/relationships/image" Target="../media/image4.png"/><Relationship Id="rId7" Type="http://schemas.openxmlformats.org/officeDocument/2006/relationships/image" Target="../media/image8.png"/><Relationship Id="rId8" Type="http://schemas.openxmlformats.org/officeDocument/2006/relationships/image" Target="../media/image5.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83" name="Shape 83"/>
        <p:cNvGrpSpPr/>
        <p:nvPr/>
      </p:nvGrpSpPr>
      <p:grpSpPr>
        <a:xfrm>
          <a:off x="0" y="0"/>
          <a:ext cx="0" cy="0"/>
          <a:chOff x="0" y="0"/>
          <a:chExt cx="0" cy="0"/>
        </a:xfrm>
      </p:grpSpPr>
      <p:pic>
        <p:nvPicPr>
          <p:cNvPr descr="Image result for sparsely populated and densely populated map" id="84" name="Google Shape;84;p1"/>
          <p:cNvPicPr preferRelativeResize="0"/>
          <p:nvPr/>
        </p:nvPicPr>
        <p:blipFill rotWithShape="1">
          <a:blip r:embed="rId3">
            <a:alphaModFix/>
          </a:blip>
          <a:srcRect b="0" l="0" r="0" t="0"/>
          <a:stretch/>
        </p:blipFill>
        <p:spPr>
          <a:xfrm>
            <a:off x="4213661" y="796939"/>
            <a:ext cx="2478676" cy="1791705"/>
          </a:xfrm>
          <a:prstGeom prst="rect">
            <a:avLst/>
          </a:prstGeom>
          <a:noFill/>
          <a:ln>
            <a:noFill/>
          </a:ln>
        </p:spPr>
      </p:pic>
      <p:sp>
        <p:nvSpPr>
          <p:cNvPr id="85" name="Google Shape;85;p1"/>
          <p:cNvSpPr/>
          <p:nvPr/>
        </p:nvSpPr>
        <p:spPr>
          <a:xfrm>
            <a:off x="0" y="5454947"/>
            <a:ext cx="2116667" cy="1403053"/>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pic>
        <p:nvPicPr>
          <p:cNvPr id="86" name="Google Shape;86;p1"/>
          <p:cNvPicPr preferRelativeResize="0"/>
          <p:nvPr/>
        </p:nvPicPr>
        <p:blipFill rotWithShape="1">
          <a:blip r:embed="rId4">
            <a:alphaModFix/>
          </a:blip>
          <a:srcRect b="8518" l="8519" r="8815" t="7926"/>
          <a:stretch/>
        </p:blipFill>
        <p:spPr>
          <a:xfrm>
            <a:off x="1099438" y="5868645"/>
            <a:ext cx="895063" cy="904688"/>
          </a:xfrm>
          <a:prstGeom prst="rect">
            <a:avLst/>
          </a:prstGeom>
          <a:noFill/>
          <a:ln>
            <a:noFill/>
          </a:ln>
        </p:spPr>
      </p:pic>
      <p:pic>
        <p:nvPicPr>
          <p:cNvPr id="87" name="Google Shape;87;p1"/>
          <p:cNvPicPr preferRelativeResize="0"/>
          <p:nvPr/>
        </p:nvPicPr>
        <p:blipFill rotWithShape="1">
          <a:blip r:embed="rId5">
            <a:alphaModFix/>
          </a:blip>
          <a:srcRect b="9111" l="9407" r="9407" t="9111"/>
          <a:stretch/>
        </p:blipFill>
        <p:spPr>
          <a:xfrm>
            <a:off x="103350" y="5874417"/>
            <a:ext cx="857939" cy="864201"/>
          </a:xfrm>
          <a:prstGeom prst="rect">
            <a:avLst/>
          </a:prstGeom>
          <a:noFill/>
          <a:ln>
            <a:noFill/>
          </a:ln>
        </p:spPr>
      </p:pic>
      <p:sp>
        <p:nvSpPr>
          <p:cNvPr id="88" name="Google Shape;88;p1"/>
          <p:cNvSpPr/>
          <p:nvPr/>
        </p:nvSpPr>
        <p:spPr>
          <a:xfrm>
            <a:off x="0" y="0"/>
            <a:ext cx="9143999" cy="609021"/>
          </a:xfrm>
          <a:prstGeom prst="rect">
            <a:avLst/>
          </a:prstGeom>
          <a:solidFill>
            <a:schemeClr val="lt1"/>
          </a:solidFill>
          <a:ln cap="flat" cmpd="sng" w="12700">
            <a:solidFill>
              <a:schemeClr val="dk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Calibri"/>
              <a:ea typeface="Calibri"/>
              <a:cs typeface="Calibri"/>
              <a:sym typeface="Calibri"/>
            </a:endParaRPr>
          </a:p>
        </p:txBody>
      </p:sp>
      <p:sp>
        <p:nvSpPr>
          <p:cNvPr id="89" name="Google Shape;89;p1"/>
          <p:cNvSpPr/>
          <p:nvPr/>
        </p:nvSpPr>
        <p:spPr>
          <a:xfrm>
            <a:off x="2934393" y="31940"/>
            <a:ext cx="5604363" cy="577081"/>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0" i="0" lang="en-GB" sz="1050" u="none" cap="none" strike="noStrike">
                <a:solidFill>
                  <a:schemeClr val="dk1"/>
                </a:solidFill>
                <a:latin typeface="Gill Sans"/>
                <a:ea typeface="Gill Sans"/>
                <a:cs typeface="Gill Sans"/>
                <a:sym typeface="Gill Sans"/>
              </a:rPr>
              <a:t>This unit focuses on the causes and impacts of changing global population. It looks at patterns of migration, impacts on cities &amp; resources. This unit aims to consider solutions and future management of these challenges.</a:t>
            </a:r>
            <a:endParaRPr/>
          </a:p>
        </p:txBody>
      </p:sp>
      <p:pic>
        <p:nvPicPr>
          <p:cNvPr id="90" name="Google Shape;90;p1"/>
          <p:cNvPicPr preferRelativeResize="0"/>
          <p:nvPr/>
        </p:nvPicPr>
        <p:blipFill rotWithShape="1">
          <a:blip r:embed="rId6">
            <a:alphaModFix/>
          </a:blip>
          <a:srcRect b="0" l="0" r="0" t="0"/>
          <a:stretch/>
        </p:blipFill>
        <p:spPr>
          <a:xfrm>
            <a:off x="8590058" y="1"/>
            <a:ext cx="553941" cy="609020"/>
          </a:xfrm>
          <a:prstGeom prst="rect">
            <a:avLst/>
          </a:prstGeom>
          <a:noFill/>
          <a:ln>
            <a:noFill/>
          </a:ln>
        </p:spPr>
      </p:pic>
      <p:sp>
        <p:nvSpPr>
          <p:cNvPr id="91" name="Google Shape;91;p1"/>
          <p:cNvSpPr txBox="1"/>
          <p:nvPr/>
        </p:nvSpPr>
        <p:spPr>
          <a:xfrm>
            <a:off x="0" y="0"/>
            <a:ext cx="698862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i="0" lang="en-GB" sz="1600" u="none" cap="none" strike="noStrike">
                <a:solidFill>
                  <a:schemeClr val="dk1"/>
                </a:solidFill>
                <a:latin typeface="Gill Sans"/>
                <a:ea typeface="Gill Sans"/>
                <a:cs typeface="Gill Sans"/>
                <a:sym typeface="Gill Sans"/>
              </a:rPr>
              <a:t>Year 7 Population</a:t>
            </a:r>
            <a:endParaRPr b="1" sz="1600">
              <a:solidFill>
                <a:schemeClr val="dk1"/>
              </a:solidFill>
              <a:latin typeface="Gill Sans"/>
              <a:ea typeface="Gill Sans"/>
              <a:cs typeface="Gill Sans"/>
              <a:sym typeface="Gill Sans"/>
            </a:endParaRPr>
          </a:p>
        </p:txBody>
      </p:sp>
      <p:sp>
        <p:nvSpPr>
          <p:cNvPr id="92" name="Google Shape;92;p1"/>
          <p:cNvSpPr txBox="1"/>
          <p:nvPr/>
        </p:nvSpPr>
        <p:spPr>
          <a:xfrm>
            <a:off x="0" y="220008"/>
            <a:ext cx="2934393" cy="415498"/>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GB" sz="1050">
                <a:solidFill>
                  <a:schemeClr val="dk1"/>
                </a:solidFill>
                <a:latin typeface="Gill Sans"/>
                <a:ea typeface="Gill Sans"/>
                <a:cs typeface="Gill Sans"/>
                <a:sym typeface="Gill Sans"/>
              </a:rPr>
              <a:t>Game Changer – ‘I can explain how population is changing and it’s global impacts and response needed’ </a:t>
            </a:r>
            <a:endParaRPr/>
          </a:p>
        </p:txBody>
      </p:sp>
      <p:graphicFrame>
        <p:nvGraphicFramePr>
          <p:cNvPr id="93" name="Google Shape;93;p1"/>
          <p:cNvGraphicFramePr/>
          <p:nvPr/>
        </p:nvGraphicFramePr>
        <p:xfrm>
          <a:off x="0" y="603877"/>
          <a:ext cx="3000000" cy="3000000"/>
        </p:xfrm>
        <a:graphic>
          <a:graphicData uri="http://schemas.openxmlformats.org/drawingml/2006/table">
            <a:tbl>
              <a:tblPr>
                <a:noFill/>
                <a:tableStyleId>{764CD8CD-901E-405E-AC4D-8EF42526A757}</a:tableStyleId>
              </a:tblPr>
              <a:tblGrid>
                <a:gridCol w="719675"/>
                <a:gridCol w="1397000"/>
              </a:tblGrid>
              <a:tr h="312800">
                <a:tc>
                  <a:txBody>
                    <a:bodyPr/>
                    <a:lstStyle/>
                    <a:p>
                      <a:pPr indent="0" lvl="0" marL="0" marR="0" rtl="0" algn="l">
                        <a:spcBef>
                          <a:spcPts val="0"/>
                        </a:spcBef>
                        <a:spcAft>
                          <a:spcPts val="0"/>
                        </a:spcAft>
                        <a:buNone/>
                      </a:pPr>
                      <a:r>
                        <a:rPr b="1" lang="en-GB" sz="1000" u="none" cap="none" strike="noStrike">
                          <a:latin typeface="Gill Sans"/>
                          <a:ea typeface="Gill Sans"/>
                          <a:cs typeface="Gill Sans"/>
                          <a:sym typeface="Gill Sans"/>
                        </a:rPr>
                        <a:t>Population</a:t>
                      </a:r>
                      <a:endParaRPr b="1" sz="1000" u="none" cap="none" strike="noStrike">
                        <a:latin typeface="Gill Sans"/>
                        <a:ea typeface="Gill Sans"/>
                        <a:cs typeface="Gill Sans"/>
                        <a:sym typeface="Gill Sans"/>
                      </a:endParaRPr>
                    </a:p>
                  </a:txBody>
                  <a:tcPr marT="18425" marB="18425" marR="29425" marL="2942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The number of people in a place. </a:t>
                      </a:r>
                      <a:endParaRPr sz="1000" u="none" cap="none" strike="noStrike">
                        <a:latin typeface="Gill Sans"/>
                        <a:ea typeface="Gill Sans"/>
                        <a:cs typeface="Gill Sans"/>
                        <a:sym typeface="Gill Sans"/>
                      </a:endParaRPr>
                    </a:p>
                  </a:txBody>
                  <a:tcPr marT="18425" marB="18425" marR="29425" marL="29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870925">
                <a:tc>
                  <a:txBody>
                    <a:bodyPr/>
                    <a:lstStyle/>
                    <a:p>
                      <a:pPr indent="0" lvl="0" marL="0" marR="0" rtl="0" algn="l">
                        <a:spcBef>
                          <a:spcPts val="0"/>
                        </a:spcBef>
                        <a:spcAft>
                          <a:spcPts val="0"/>
                        </a:spcAft>
                        <a:buNone/>
                      </a:pPr>
                      <a:r>
                        <a:rPr b="1" lang="en-GB" sz="1000" u="none" cap="none" strike="noStrike">
                          <a:latin typeface="Gill Sans"/>
                          <a:ea typeface="Gill Sans"/>
                          <a:cs typeface="Gill Sans"/>
                          <a:sym typeface="Gill Sans"/>
                        </a:rPr>
                        <a:t>Densely populated </a:t>
                      </a:r>
                      <a:endParaRPr b="1" sz="1000" u="none" cap="none" strike="noStrike">
                        <a:latin typeface="Gill Sans"/>
                        <a:ea typeface="Gill Sans"/>
                        <a:cs typeface="Gill Sans"/>
                        <a:sym typeface="Gill Sans"/>
                      </a:endParaRPr>
                    </a:p>
                  </a:txBody>
                  <a:tcPr marT="18425" marB="18425" marR="29425" marL="2942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When you have a lot of people in a limited amount of space. Consequently people are close together. Measured in people per km². </a:t>
                      </a:r>
                      <a:endParaRPr sz="1000" u="none" cap="none" strike="noStrike">
                        <a:latin typeface="Gill Sans"/>
                        <a:ea typeface="Gill Sans"/>
                        <a:cs typeface="Gill Sans"/>
                        <a:sym typeface="Gill Sans"/>
                      </a:endParaRPr>
                    </a:p>
                  </a:txBody>
                  <a:tcPr marT="18425" marB="18425" marR="29425" marL="29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731400">
                <a:tc>
                  <a:txBody>
                    <a:bodyPr/>
                    <a:lstStyle/>
                    <a:p>
                      <a:pPr indent="0" lvl="0" marL="0" marR="0" rtl="0" algn="l">
                        <a:spcBef>
                          <a:spcPts val="0"/>
                        </a:spcBef>
                        <a:spcAft>
                          <a:spcPts val="0"/>
                        </a:spcAft>
                        <a:buNone/>
                      </a:pPr>
                      <a:r>
                        <a:rPr b="1" lang="en-GB" sz="1000" u="none" cap="none" strike="noStrike">
                          <a:latin typeface="Gill Sans"/>
                          <a:ea typeface="Gill Sans"/>
                          <a:cs typeface="Gill Sans"/>
                          <a:sym typeface="Gill Sans"/>
                        </a:rPr>
                        <a:t>Sparsely populated </a:t>
                      </a:r>
                      <a:endParaRPr b="1" sz="1000" u="none" cap="none" strike="noStrike">
                        <a:latin typeface="Gill Sans"/>
                        <a:ea typeface="Gill Sans"/>
                        <a:cs typeface="Gill Sans"/>
                        <a:sym typeface="Gill Sans"/>
                      </a:endParaRPr>
                    </a:p>
                  </a:txBody>
                  <a:tcPr marT="18425" marB="18425" marR="29425" marL="2942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When you have a small number of people in a large area. Consequently people are far apart. Measure in km². </a:t>
                      </a:r>
                      <a:endParaRPr sz="1000" u="none" cap="none" strike="noStrike">
                        <a:latin typeface="Gill Sans"/>
                        <a:ea typeface="Gill Sans"/>
                        <a:cs typeface="Gill Sans"/>
                        <a:sym typeface="Gill Sans"/>
                      </a:endParaRPr>
                    </a:p>
                  </a:txBody>
                  <a:tcPr marT="18425" marB="18425" marR="29425" marL="29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870925">
                <a:tc>
                  <a:txBody>
                    <a:bodyPr/>
                    <a:lstStyle/>
                    <a:p>
                      <a:pPr indent="0" lvl="0" marL="0" marR="0" rtl="0" algn="l">
                        <a:spcBef>
                          <a:spcPts val="0"/>
                        </a:spcBef>
                        <a:spcAft>
                          <a:spcPts val="0"/>
                        </a:spcAft>
                        <a:buNone/>
                      </a:pPr>
                      <a:r>
                        <a:rPr b="1" lang="en-GB" sz="1000" u="none" cap="none" strike="noStrike">
                          <a:latin typeface="Gill Sans"/>
                          <a:ea typeface="Gill Sans"/>
                          <a:cs typeface="Gill Sans"/>
                          <a:sym typeface="Gill Sans"/>
                        </a:rPr>
                        <a:t>DTM </a:t>
                      </a:r>
                      <a:r>
                        <a:rPr b="1" lang="en-GB" sz="700" u="none" cap="none" strike="noStrike">
                          <a:latin typeface="Gill Sans"/>
                          <a:ea typeface="Gill Sans"/>
                          <a:cs typeface="Gill Sans"/>
                          <a:sym typeface="Gill Sans"/>
                        </a:rPr>
                        <a:t>(Demographic Transition Model)</a:t>
                      </a:r>
                      <a:endParaRPr b="1" sz="700" u="none" cap="none" strike="noStrike">
                        <a:latin typeface="Gill Sans"/>
                        <a:ea typeface="Gill Sans"/>
                        <a:cs typeface="Gill Sans"/>
                        <a:sym typeface="Gill Sans"/>
                      </a:endParaRPr>
                    </a:p>
                  </a:txBody>
                  <a:tcPr marT="18425" marB="18425" marR="29425" marL="2942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Model displaying how country’s birth rate, death rate and total population varies at different stages of development.</a:t>
                      </a:r>
                      <a:endParaRPr sz="1000" u="none" cap="none" strike="noStrike">
                        <a:latin typeface="Gill Sans"/>
                        <a:ea typeface="Gill Sans"/>
                        <a:cs typeface="Gill Sans"/>
                        <a:sym typeface="Gill Sans"/>
                      </a:endParaRPr>
                    </a:p>
                  </a:txBody>
                  <a:tcPr marT="18425" marB="18425" marR="29425" marL="29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591850">
                <a:tc>
                  <a:txBody>
                    <a:bodyPr/>
                    <a:lstStyle/>
                    <a:p>
                      <a:pPr indent="0" lvl="0" marL="0" marR="0" rtl="0" algn="l">
                        <a:spcBef>
                          <a:spcPts val="0"/>
                        </a:spcBef>
                        <a:spcAft>
                          <a:spcPts val="0"/>
                        </a:spcAft>
                        <a:buNone/>
                      </a:pPr>
                      <a:r>
                        <a:rPr b="1" lang="en-GB" sz="1000" u="none" cap="none" strike="noStrike">
                          <a:latin typeface="Gill Sans"/>
                          <a:ea typeface="Gill Sans"/>
                          <a:cs typeface="Gill Sans"/>
                          <a:sym typeface="Gill Sans"/>
                        </a:rPr>
                        <a:t>Population pyramid </a:t>
                      </a:r>
                      <a:endParaRPr b="1" sz="1000" u="none" cap="none" strike="noStrike">
                        <a:latin typeface="Gill Sans"/>
                        <a:ea typeface="Gill Sans"/>
                        <a:cs typeface="Gill Sans"/>
                        <a:sym typeface="Gill Sans"/>
                      </a:endParaRPr>
                    </a:p>
                  </a:txBody>
                  <a:tcPr marT="18425" marB="18425" marR="29425" marL="2942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latin typeface="Gill Sans"/>
                          <a:ea typeface="Gill Sans"/>
                          <a:cs typeface="Gill Sans"/>
                          <a:sym typeface="Gill Sans"/>
                        </a:rPr>
                        <a:t>Graph showing numbers of males and females in different age groups in a population. </a:t>
                      </a:r>
                      <a:endParaRPr sz="1000" u="none" cap="none" strike="noStrike">
                        <a:latin typeface="Gill Sans"/>
                        <a:ea typeface="Gill Sans"/>
                        <a:cs typeface="Gill Sans"/>
                        <a:sym typeface="Gill Sans"/>
                      </a:endParaRPr>
                    </a:p>
                  </a:txBody>
                  <a:tcPr marT="18425" marB="18425" marR="29425" marL="29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356675">
                <a:tc>
                  <a:txBody>
                    <a:bodyPr/>
                    <a:lstStyle/>
                    <a:p>
                      <a:pPr indent="0" lvl="0" marL="0" marR="0" rtl="0" algn="l">
                        <a:spcBef>
                          <a:spcPts val="0"/>
                        </a:spcBef>
                        <a:spcAft>
                          <a:spcPts val="0"/>
                        </a:spcAft>
                        <a:buNone/>
                      </a:pPr>
                      <a:r>
                        <a:rPr b="1" lang="en-GB" sz="1000" u="none" cap="none" strike="noStrike">
                          <a:solidFill>
                            <a:schemeClr val="dk1"/>
                          </a:solidFill>
                          <a:latin typeface="Gill Sans"/>
                          <a:ea typeface="Gill Sans"/>
                          <a:cs typeface="Gill Sans"/>
                          <a:sym typeface="Gill Sans"/>
                        </a:rPr>
                        <a:t>Migration</a:t>
                      </a:r>
                      <a:endParaRPr b="1" sz="1000" u="none" cap="none" strike="noStrike">
                        <a:solidFill>
                          <a:schemeClr val="dk1"/>
                        </a:solidFill>
                        <a:latin typeface="Gill Sans"/>
                        <a:ea typeface="Gill Sans"/>
                        <a:cs typeface="Gill Sans"/>
                        <a:sym typeface="Gill Sans"/>
                      </a:endParaRPr>
                    </a:p>
                  </a:txBody>
                  <a:tcPr marT="18425" marB="18425" marR="29425" marL="2942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c>
                  <a:txBody>
                    <a:bodyPr/>
                    <a:lstStyle/>
                    <a:p>
                      <a:pPr indent="0" lvl="0" marL="0" marR="0" rtl="0" algn="l">
                        <a:spcBef>
                          <a:spcPts val="0"/>
                        </a:spcBef>
                        <a:spcAft>
                          <a:spcPts val="0"/>
                        </a:spcAft>
                        <a:buNone/>
                      </a:pPr>
                      <a:r>
                        <a:rPr lang="en-GB" sz="1000" u="none" cap="none" strike="noStrike">
                          <a:solidFill>
                            <a:schemeClr val="dk1"/>
                          </a:solidFill>
                          <a:latin typeface="Gill Sans"/>
                          <a:ea typeface="Gill Sans"/>
                          <a:cs typeface="Gill Sans"/>
                          <a:sym typeface="Gill Sans"/>
                        </a:rPr>
                        <a:t>Movement from one place to another.</a:t>
                      </a:r>
                      <a:endParaRPr sz="1000" u="none" cap="none" strike="noStrike">
                        <a:solidFill>
                          <a:schemeClr val="dk1"/>
                        </a:solidFill>
                        <a:latin typeface="Gill Sans"/>
                        <a:ea typeface="Gill Sans"/>
                        <a:cs typeface="Gill Sans"/>
                        <a:sym typeface="Gill Sans"/>
                      </a:endParaRPr>
                    </a:p>
                  </a:txBody>
                  <a:tcPr marT="18425" marB="18425" marR="29425" marL="29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9525">
                      <a:solidFill>
                        <a:srgbClr val="000000"/>
                      </a:solidFill>
                      <a:prstDash val="solid"/>
                      <a:round/>
                      <a:headEnd len="sm" w="sm" type="none"/>
                      <a:tailEnd len="sm" w="sm" type="none"/>
                    </a:lnB>
                    <a:solidFill>
                      <a:schemeClr val="lt1"/>
                    </a:solidFill>
                  </a:tcPr>
                </a:tc>
              </a:tr>
              <a:tr h="804900">
                <a:tc>
                  <a:txBody>
                    <a:bodyPr/>
                    <a:lstStyle/>
                    <a:p>
                      <a:pPr indent="0" lvl="0" marL="0" marR="0" rtl="0" algn="l">
                        <a:spcBef>
                          <a:spcPts val="0"/>
                        </a:spcBef>
                        <a:spcAft>
                          <a:spcPts val="0"/>
                        </a:spcAft>
                        <a:buNone/>
                      </a:pPr>
                      <a:r>
                        <a:rPr b="1" lang="en-GB" sz="1000" u="none" cap="none" strike="noStrike">
                          <a:solidFill>
                            <a:schemeClr val="dk1"/>
                          </a:solidFill>
                          <a:latin typeface="Gill Sans"/>
                          <a:ea typeface="Gill Sans"/>
                          <a:cs typeface="Gill Sans"/>
                          <a:sym typeface="Gill Sans"/>
                        </a:rPr>
                        <a:t>Refugee</a:t>
                      </a:r>
                      <a:endParaRPr b="1" sz="1000" u="none" cap="none" strike="noStrike">
                        <a:solidFill>
                          <a:schemeClr val="dk1"/>
                        </a:solidFill>
                        <a:latin typeface="Gill Sans"/>
                        <a:ea typeface="Gill Sans"/>
                        <a:cs typeface="Gill Sans"/>
                        <a:sym typeface="Gill Sans"/>
                      </a:endParaRPr>
                    </a:p>
                  </a:txBody>
                  <a:tcPr marT="18425" marB="18425" marR="29425" marL="29425">
                    <a:lnL cap="flat" cmpd="sng" w="19050">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chemeClr val="dk1"/>
                        </a:buClr>
                        <a:buSzPts val="1000"/>
                        <a:buFont typeface="Gill Sans"/>
                        <a:buNone/>
                      </a:pPr>
                      <a:r>
                        <a:rPr lang="en-GB" sz="1000" u="none" cap="none" strike="noStrike">
                          <a:latin typeface="Gill Sans"/>
                          <a:ea typeface="Gill Sans"/>
                          <a:cs typeface="Gill Sans"/>
                          <a:sym typeface="Gill Sans"/>
                        </a:rPr>
                        <a:t>Someone who has been forced to flee their country because of religious persecution or war or natural disasters.</a:t>
                      </a:r>
                      <a:endParaRPr sz="1000" u="none" cap="none" strike="noStrike">
                        <a:solidFill>
                          <a:schemeClr val="dk1"/>
                        </a:solidFill>
                        <a:latin typeface="Gill Sans"/>
                        <a:ea typeface="Gill Sans"/>
                        <a:cs typeface="Gill Sans"/>
                        <a:sym typeface="Gill Sans"/>
                      </a:endParaRPr>
                    </a:p>
                  </a:txBody>
                  <a:tcPr marT="18425" marB="18425" marR="29425" marL="29425">
                    <a:lnL cap="flat" cmpd="sng" w="9525">
                      <a:solidFill>
                        <a:srgbClr val="000000"/>
                      </a:solidFill>
                      <a:prstDash val="solid"/>
                      <a:round/>
                      <a:headEnd len="sm" w="sm" type="none"/>
                      <a:tailEnd len="sm" w="sm" type="none"/>
                    </a:lnL>
                    <a:lnR cap="flat" cmpd="sng" w="9525">
                      <a:solidFill>
                        <a:srgbClr val="000000"/>
                      </a:solidFill>
                      <a:prstDash val="solid"/>
                      <a:round/>
                      <a:headEnd len="sm" w="sm" type="none"/>
                      <a:tailEnd len="sm" w="sm" type="none"/>
                    </a:lnR>
                    <a:lnT cap="flat" cmpd="sng" w="9525">
                      <a:solidFill>
                        <a:srgbClr val="000000"/>
                      </a:solidFill>
                      <a:prstDash val="solid"/>
                      <a:round/>
                      <a:headEnd len="sm" w="sm" type="none"/>
                      <a:tailEnd len="sm" w="sm" type="none"/>
                    </a:lnT>
                    <a:lnB cap="flat" cmpd="sng" w="19050">
                      <a:solidFill>
                        <a:srgbClr val="000000"/>
                      </a:solidFill>
                      <a:prstDash val="solid"/>
                      <a:round/>
                      <a:headEnd len="sm" w="sm" type="none"/>
                      <a:tailEnd len="sm" w="sm" type="none"/>
                    </a:lnB>
                    <a:solidFill>
                      <a:schemeClr val="lt1"/>
                    </a:solidFill>
                  </a:tcPr>
                </a:tc>
              </a:tr>
            </a:tbl>
          </a:graphicData>
        </a:graphic>
      </p:graphicFrame>
      <p:sp>
        <p:nvSpPr>
          <p:cNvPr id="94" name="Google Shape;94;p1"/>
          <p:cNvSpPr txBox="1"/>
          <p:nvPr/>
        </p:nvSpPr>
        <p:spPr>
          <a:xfrm>
            <a:off x="273396" y="5429546"/>
            <a:ext cx="156987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000">
                <a:solidFill>
                  <a:schemeClr val="dk1"/>
                </a:solidFill>
                <a:latin typeface="Gill Sans"/>
                <a:ea typeface="Gill Sans"/>
                <a:cs typeface="Gill Sans"/>
                <a:sym typeface="Gill Sans"/>
              </a:rPr>
              <a:t>Find out more:</a:t>
            </a:r>
            <a:endParaRPr sz="1000">
              <a:solidFill>
                <a:schemeClr val="dk1"/>
              </a:solidFill>
              <a:latin typeface="Gill Sans"/>
              <a:ea typeface="Gill Sans"/>
              <a:cs typeface="Gill Sans"/>
              <a:sym typeface="Gill Sans"/>
            </a:endParaRPr>
          </a:p>
        </p:txBody>
      </p:sp>
      <p:sp>
        <p:nvSpPr>
          <p:cNvPr id="95" name="Google Shape;95;p1"/>
          <p:cNvSpPr txBox="1"/>
          <p:nvPr/>
        </p:nvSpPr>
        <p:spPr>
          <a:xfrm>
            <a:off x="-7931" y="5653597"/>
            <a:ext cx="108373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000">
                <a:solidFill>
                  <a:schemeClr val="dk1"/>
                </a:solidFill>
                <a:latin typeface="Gill Sans"/>
                <a:ea typeface="Gill Sans"/>
                <a:cs typeface="Gill Sans"/>
                <a:sym typeface="Gill Sans"/>
              </a:rPr>
              <a:t>BBC Bitesize</a:t>
            </a:r>
            <a:endParaRPr sz="1000">
              <a:solidFill>
                <a:schemeClr val="dk1"/>
              </a:solidFill>
              <a:latin typeface="Gill Sans"/>
              <a:ea typeface="Gill Sans"/>
              <a:cs typeface="Gill Sans"/>
              <a:sym typeface="Gill Sans"/>
            </a:endParaRPr>
          </a:p>
        </p:txBody>
      </p:sp>
      <p:sp>
        <p:nvSpPr>
          <p:cNvPr id="96" name="Google Shape;96;p1"/>
          <p:cNvSpPr txBox="1"/>
          <p:nvPr/>
        </p:nvSpPr>
        <p:spPr>
          <a:xfrm>
            <a:off x="1019421" y="5653596"/>
            <a:ext cx="108373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GB" sz="1000">
                <a:solidFill>
                  <a:schemeClr val="dk1"/>
                </a:solidFill>
                <a:latin typeface="Gill Sans"/>
                <a:ea typeface="Gill Sans"/>
                <a:cs typeface="Gill Sans"/>
                <a:sym typeface="Gill Sans"/>
              </a:rPr>
              <a:t>Oak Academy</a:t>
            </a:r>
            <a:endParaRPr sz="1000">
              <a:solidFill>
                <a:schemeClr val="dk1"/>
              </a:solidFill>
              <a:latin typeface="Gill Sans"/>
              <a:ea typeface="Gill Sans"/>
              <a:cs typeface="Gill Sans"/>
              <a:sym typeface="Gill Sans"/>
            </a:endParaRPr>
          </a:p>
        </p:txBody>
      </p:sp>
      <p:graphicFrame>
        <p:nvGraphicFramePr>
          <p:cNvPr id="97" name="Google Shape;97;p1"/>
          <p:cNvGraphicFramePr/>
          <p:nvPr/>
        </p:nvGraphicFramePr>
        <p:xfrm>
          <a:off x="2124600" y="6521029"/>
          <a:ext cx="3000000" cy="3000000"/>
        </p:xfrm>
        <a:graphic>
          <a:graphicData uri="http://schemas.openxmlformats.org/drawingml/2006/table">
            <a:tbl>
              <a:tblPr bandRow="1" firstRow="1">
                <a:noFill/>
                <a:tableStyleId>{77D6F0E3-F4E7-49FE-95B8-28BCCC67F438}</a:tableStyleId>
              </a:tblPr>
              <a:tblGrid>
                <a:gridCol w="1403875"/>
                <a:gridCol w="1403875"/>
                <a:gridCol w="1403875"/>
                <a:gridCol w="1403875"/>
                <a:gridCol w="1403875"/>
              </a:tblGrid>
              <a:tr h="221200">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SPACE &amp; PLACE</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92D05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SUSTAINABILITY &amp; STEWARDSHIP</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00B0F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FUTURE CHANGE &amp; CHALLENGE</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7030A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INTERRELATIONSHIPS</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0000"/>
                    </a:solidFill>
                  </a:tcPr>
                </a:tc>
                <a:tc>
                  <a:txBody>
                    <a:bodyPr/>
                    <a:lstStyle/>
                    <a:p>
                      <a:pPr indent="0" lvl="0" marL="0" marR="0" rtl="0" algn="ctr">
                        <a:spcBef>
                          <a:spcPts val="0"/>
                        </a:spcBef>
                        <a:spcAft>
                          <a:spcPts val="0"/>
                        </a:spcAft>
                        <a:buNone/>
                      </a:pPr>
                      <a:r>
                        <a:rPr lang="en-GB" sz="800" u="none" cap="none" strike="noStrike">
                          <a:solidFill>
                            <a:schemeClr val="lt1"/>
                          </a:solidFill>
                          <a:latin typeface="Gill Sans"/>
                          <a:ea typeface="Gill Sans"/>
                          <a:cs typeface="Gill Sans"/>
                          <a:sym typeface="Gill Sans"/>
                        </a:rPr>
                        <a:t>GAME CHANGERS</a:t>
                      </a:r>
                      <a:endParaRPr sz="800" u="none" cap="none" strike="noStrike">
                        <a:solidFill>
                          <a:schemeClr val="lt1"/>
                        </a:solidFill>
                        <a:latin typeface="Gill Sans"/>
                        <a:ea typeface="Gill Sans"/>
                        <a:cs typeface="Gill Sans"/>
                        <a:sym typeface="Gill Sans"/>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FFF00"/>
                    </a:solidFill>
                  </a:tcPr>
                </a:tc>
              </a:tr>
            </a:tbl>
          </a:graphicData>
        </a:graphic>
      </p:graphicFrame>
      <p:sp>
        <p:nvSpPr>
          <p:cNvPr id="98" name="Google Shape;98;p1"/>
          <p:cNvSpPr/>
          <p:nvPr/>
        </p:nvSpPr>
        <p:spPr>
          <a:xfrm>
            <a:off x="2137225" y="2900402"/>
            <a:ext cx="2072808" cy="2554545"/>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000">
                <a:solidFill>
                  <a:schemeClr val="dk1"/>
                </a:solidFill>
                <a:latin typeface="Gill Sans"/>
                <a:ea typeface="Gill Sans"/>
                <a:cs typeface="Gill Sans"/>
                <a:sym typeface="Gill Sans"/>
              </a:rPr>
              <a:t>Why does population grow?</a:t>
            </a:r>
            <a:endParaRPr/>
          </a:p>
          <a:p>
            <a:pPr indent="0" lvl="0" marL="0" marR="0" rtl="0" algn="just">
              <a:spcBef>
                <a:spcPts val="0"/>
              </a:spcBef>
              <a:spcAft>
                <a:spcPts val="0"/>
              </a:spcAft>
              <a:buNone/>
            </a:pPr>
            <a:r>
              <a:rPr lang="en-GB" sz="1000">
                <a:solidFill>
                  <a:schemeClr val="dk1"/>
                </a:solidFill>
                <a:latin typeface="Gill Sans"/>
                <a:ea typeface="Gill Sans"/>
                <a:cs typeface="Gill Sans"/>
                <a:sym typeface="Gill Sans"/>
              </a:rPr>
              <a:t>The world’s population has been growing faster over the past few hundred years and is still growing rapidly although the rate is slowly down slightly. It is happening as birth rates are greater than death rates. </a:t>
            </a:r>
            <a:endParaRPr/>
          </a:p>
          <a:p>
            <a:pPr indent="0" lvl="0" marL="0" marR="0" rtl="0" algn="just">
              <a:spcBef>
                <a:spcPts val="0"/>
              </a:spcBef>
              <a:spcAft>
                <a:spcPts val="0"/>
              </a:spcAft>
              <a:buNone/>
            </a:pPr>
            <a:r>
              <a:t/>
            </a:r>
            <a:endParaRPr sz="1000">
              <a:solidFill>
                <a:schemeClr val="dk1"/>
              </a:solidFill>
              <a:latin typeface="Gill Sans"/>
              <a:ea typeface="Gill Sans"/>
              <a:cs typeface="Gill Sans"/>
              <a:sym typeface="Gill Sans"/>
            </a:endParaRPr>
          </a:p>
          <a:p>
            <a:pPr indent="0" lvl="0" marL="0" marR="0" rtl="0" algn="just">
              <a:spcBef>
                <a:spcPts val="0"/>
              </a:spcBef>
              <a:spcAft>
                <a:spcPts val="0"/>
              </a:spcAft>
              <a:buNone/>
            </a:pPr>
            <a:r>
              <a:rPr lang="en-GB" sz="1000">
                <a:solidFill>
                  <a:schemeClr val="dk1"/>
                </a:solidFill>
                <a:latin typeface="Gill Sans"/>
                <a:ea typeface="Gill Sans"/>
                <a:cs typeface="Gill Sans"/>
                <a:sym typeface="Gill Sans"/>
              </a:rPr>
              <a:t>The </a:t>
            </a:r>
            <a:r>
              <a:rPr b="1" lang="en-GB" sz="1000">
                <a:solidFill>
                  <a:schemeClr val="dk1"/>
                </a:solidFill>
                <a:latin typeface="Gill Sans"/>
                <a:ea typeface="Gill Sans"/>
                <a:cs typeface="Gill Sans"/>
                <a:sym typeface="Gill Sans"/>
              </a:rPr>
              <a:t>population growth rate </a:t>
            </a:r>
            <a:r>
              <a:rPr lang="en-GB" sz="1000">
                <a:solidFill>
                  <a:schemeClr val="dk1"/>
                </a:solidFill>
                <a:latin typeface="Gill Sans"/>
                <a:ea typeface="Gill Sans"/>
                <a:cs typeface="Gill Sans"/>
                <a:sym typeface="Gill Sans"/>
              </a:rPr>
              <a:t>is calculated by birth rate minus death rate. Birth rate is associated with contraception, healthcare and cultural ideas. Death rate is disease, healthcare, education and pollution. </a:t>
            </a:r>
            <a:endParaRPr/>
          </a:p>
          <a:p>
            <a:pPr indent="0" lvl="0" marL="0" marR="0" rtl="0" algn="ctr">
              <a:spcBef>
                <a:spcPts val="0"/>
              </a:spcBef>
              <a:spcAft>
                <a:spcPts val="0"/>
              </a:spcAft>
              <a:buNone/>
            </a:pPr>
            <a:r>
              <a:t/>
            </a:r>
            <a:endParaRPr b="1" sz="1000">
              <a:solidFill>
                <a:schemeClr val="dk1"/>
              </a:solidFill>
              <a:latin typeface="Gill Sans"/>
              <a:ea typeface="Gill Sans"/>
              <a:cs typeface="Gill Sans"/>
              <a:sym typeface="Gill Sans"/>
            </a:endParaRPr>
          </a:p>
        </p:txBody>
      </p:sp>
      <p:sp>
        <p:nvSpPr>
          <p:cNvPr id="99" name="Google Shape;99;p1"/>
          <p:cNvSpPr/>
          <p:nvPr/>
        </p:nvSpPr>
        <p:spPr>
          <a:xfrm>
            <a:off x="2134700" y="830712"/>
            <a:ext cx="2198405" cy="1938992"/>
          </a:xfrm>
          <a:prstGeom prst="rect">
            <a:avLst/>
          </a:prstGeom>
          <a:noFill/>
          <a:ln>
            <a:noFill/>
          </a:ln>
        </p:spPr>
        <p:txBody>
          <a:bodyPr anchorCtr="0" anchor="t" bIns="45700" lIns="91425" spcFirstLastPara="1" rIns="91425" wrap="square" tIns="45700">
            <a:spAutoFit/>
          </a:bodyPr>
          <a:lstStyle/>
          <a:p>
            <a:pPr indent="0" lvl="0" marL="0" marR="0" rtl="0" algn="just">
              <a:spcBef>
                <a:spcPts val="0"/>
              </a:spcBef>
              <a:spcAft>
                <a:spcPts val="0"/>
              </a:spcAft>
              <a:buNone/>
            </a:pPr>
            <a:r>
              <a:rPr b="1" lang="en-GB" sz="1000">
                <a:solidFill>
                  <a:schemeClr val="dk1"/>
                </a:solidFill>
                <a:latin typeface="Gill Sans"/>
                <a:ea typeface="Gill Sans"/>
                <a:cs typeface="Gill Sans"/>
                <a:sym typeface="Gill Sans"/>
              </a:rPr>
              <a:t>Population</a:t>
            </a:r>
            <a:r>
              <a:rPr lang="en-GB" sz="1000">
                <a:solidFill>
                  <a:schemeClr val="dk1"/>
                </a:solidFill>
                <a:latin typeface="Gill Sans"/>
                <a:ea typeface="Gill Sans"/>
                <a:cs typeface="Gill Sans"/>
                <a:sym typeface="Gill Sans"/>
              </a:rPr>
              <a:t> means the number of people. </a:t>
            </a:r>
            <a:r>
              <a:rPr b="1" lang="en-GB" sz="1000">
                <a:solidFill>
                  <a:schemeClr val="dk1"/>
                </a:solidFill>
                <a:latin typeface="Gill Sans"/>
                <a:ea typeface="Gill Sans"/>
                <a:cs typeface="Gill Sans"/>
                <a:sym typeface="Gill Sans"/>
              </a:rPr>
              <a:t>Distribution</a:t>
            </a:r>
            <a:r>
              <a:rPr lang="en-GB" sz="1000">
                <a:solidFill>
                  <a:schemeClr val="dk1"/>
                </a:solidFill>
                <a:latin typeface="Gill Sans"/>
                <a:ea typeface="Gill Sans"/>
                <a:cs typeface="Gill Sans"/>
                <a:sym typeface="Gill Sans"/>
              </a:rPr>
              <a:t> is the way in which something is spread over an area.  </a:t>
            </a:r>
            <a:r>
              <a:rPr b="1" lang="en-GB" sz="1000">
                <a:solidFill>
                  <a:schemeClr val="dk1"/>
                </a:solidFill>
                <a:latin typeface="Gill Sans"/>
                <a:ea typeface="Gill Sans"/>
                <a:cs typeface="Gill Sans"/>
                <a:sym typeface="Gill Sans"/>
              </a:rPr>
              <a:t>Population density </a:t>
            </a:r>
            <a:r>
              <a:rPr lang="en-GB" sz="1000">
                <a:solidFill>
                  <a:schemeClr val="dk1"/>
                </a:solidFill>
                <a:latin typeface="Gill Sans"/>
                <a:ea typeface="Gill Sans"/>
                <a:cs typeface="Gill Sans"/>
                <a:sym typeface="Gill Sans"/>
              </a:rPr>
              <a:t>is the measurement of population per km² which is split into 3 categories:</a:t>
            </a:r>
            <a:endParaRPr sz="1000">
              <a:solidFill>
                <a:schemeClr val="dk1"/>
              </a:solidFill>
              <a:latin typeface="Gill Sans"/>
              <a:ea typeface="Gill Sans"/>
              <a:cs typeface="Gill Sans"/>
              <a:sym typeface="Gill Sans"/>
            </a:endParaRPr>
          </a:p>
          <a:p>
            <a:pPr indent="0" lvl="0" marL="0" marR="0" rtl="0" algn="just">
              <a:spcBef>
                <a:spcPts val="0"/>
              </a:spcBef>
              <a:spcAft>
                <a:spcPts val="0"/>
              </a:spcAft>
              <a:buNone/>
            </a:pPr>
            <a:r>
              <a:rPr b="1" lang="en-GB" sz="1000">
                <a:solidFill>
                  <a:schemeClr val="dk1"/>
                </a:solidFill>
                <a:latin typeface="Gill Sans"/>
                <a:ea typeface="Gill Sans"/>
                <a:cs typeface="Gill Sans"/>
                <a:sym typeface="Gill Sans"/>
              </a:rPr>
              <a:t>Densely populated</a:t>
            </a:r>
            <a:r>
              <a:rPr lang="en-GB" sz="1000">
                <a:solidFill>
                  <a:schemeClr val="dk1"/>
                </a:solidFill>
                <a:latin typeface="Gill Sans"/>
                <a:ea typeface="Gill Sans"/>
                <a:cs typeface="Gill Sans"/>
                <a:sym typeface="Gill Sans"/>
              </a:rPr>
              <a:t>: over 50 people per km²</a:t>
            </a:r>
            <a:endParaRPr sz="1000">
              <a:solidFill>
                <a:schemeClr val="dk1"/>
              </a:solidFill>
              <a:latin typeface="Gill Sans"/>
              <a:ea typeface="Gill Sans"/>
              <a:cs typeface="Gill Sans"/>
              <a:sym typeface="Gill Sans"/>
            </a:endParaRPr>
          </a:p>
          <a:p>
            <a:pPr indent="0" lvl="0" marL="0" marR="0" rtl="0" algn="just">
              <a:spcBef>
                <a:spcPts val="0"/>
              </a:spcBef>
              <a:spcAft>
                <a:spcPts val="0"/>
              </a:spcAft>
              <a:buNone/>
            </a:pPr>
            <a:r>
              <a:rPr b="1" lang="en-GB" sz="1000">
                <a:solidFill>
                  <a:schemeClr val="dk1"/>
                </a:solidFill>
                <a:latin typeface="Gill Sans"/>
                <a:ea typeface="Gill Sans"/>
                <a:cs typeface="Gill Sans"/>
                <a:sym typeface="Gill Sans"/>
              </a:rPr>
              <a:t>Moderately populated: </a:t>
            </a:r>
            <a:r>
              <a:rPr lang="en-GB" sz="1000">
                <a:solidFill>
                  <a:schemeClr val="dk1"/>
                </a:solidFill>
                <a:latin typeface="Gill Sans"/>
                <a:ea typeface="Gill Sans"/>
                <a:cs typeface="Gill Sans"/>
                <a:sym typeface="Gill Sans"/>
              </a:rPr>
              <a:t>less than 50 people per km²</a:t>
            </a:r>
            <a:endParaRPr sz="1000">
              <a:solidFill>
                <a:schemeClr val="dk1"/>
              </a:solidFill>
              <a:latin typeface="Gill Sans"/>
              <a:ea typeface="Gill Sans"/>
              <a:cs typeface="Gill Sans"/>
              <a:sym typeface="Gill Sans"/>
            </a:endParaRPr>
          </a:p>
          <a:p>
            <a:pPr indent="0" lvl="0" marL="0" marR="0" rtl="0" algn="just">
              <a:spcBef>
                <a:spcPts val="0"/>
              </a:spcBef>
              <a:spcAft>
                <a:spcPts val="0"/>
              </a:spcAft>
              <a:buNone/>
            </a:pPr>
            <a:r>
              <a:rPr b="1" lang="en-GB" sz="1000">
                <a:solidFill>
                  <a:schemeClr val="dk1"/>
                </a:solidFill>
                <a:latin typeface="Gill Sans"/>
                <a:ea typeface="Gill Sans"/>
                <a:cs typeface="Gill Sans"/>
                <a:sym typeface="Gill Sans"/>
              </a:rPr>
              <a:t>Sparsely populated: </a:t>
            </a:r>
            <a:r>
              <a:rPr lang="en-GB" sz="1000">
                <a:solidFill>
                  <a:schemeClr val="dk1"/>
                </a:solidFill>
                <a:latin typeface="Gill Sans"/>
                <a:ea typeface="Gill Sans"/>
                <a:cs typeface="Gill Sans"/>
                <a:sym typeface="Gill Sans"/>
              </a:rPr>
              <a:t>less than 10 people per km²</a:t>
            </a:r>
            <a:endParaRPr sz="1000">
              <a:solidFill>
                <a:schemeClr val="dk1"/>
              </a:solidFill>
              <a:latin typeface="Gill Sans"/>
              <a:ea typeface="Gill Sans"/>
              <a:cs typeface="Gill Sans"/>
              <a:sym typeface="Gill Sans"/>
            </a:endParaRPr>
          </a:p>
        </p:txBody>
      </p:sp>
      <p:sp>
        <p:nvSpPr>
          <p:cNvPr id="100" name="Google Shape;100;p1"/>
          <p:cNvSpPr/>
          <p:nvPr/>
        </p:nvSpPr>
        <p:spPr>
          <a:xfrm>
            <a:off x="4281995" y="2626323"/>
            <a:ext cx="2573383" cy="224676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Factors affecting population distribution</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000">
                <a:solidFill>
                  <a:schemeClr val="dk1"/>
                </a:solidFill>
                <a:latin typeface="Gill Sans"/>
                <a:ea typeface="Gill Sans"/>
                <a:cs typeface="Gill Sans"/>
                <a:sym typeface="Gill Sans"/>
              </a:rPr>
              <a:t>1. </a:t>
            </a:r>
            <a:r>
              <a:rPr b="1" lang="en-GB" sz="1000">
                <a:solidFill>
                  <a:schemeClr val="dk1"/>
                </a:solidFill>
                <a:latin typeface="Gill Sans"/>
                <a:ea typeface="Gill Sans"/>
                <a:cs typeface="Gill Sans"/>
                <a:sym typeface="Gill Sans"/>
              </a:rPr>
              <a:t>Relief: </a:t>
            </a:r>
            <a:r>
              <a:rPr lang="en-GB" sz="1000">
                <a:solidFill>
                  <a:schemeClr val="dk1"/>
                </a:solidFill>
                <a:latin typeface="Gill Sans"/>
                <a:ea typeface="Gill Sans"/>
                <a:cs typeface="Gill Sans"/>
                <a:sym typeface="Gill Sans"/>
              </a:rPr>
              <a:t>the lower the land the higher the population density </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000">
                <a:solidFill>
                  <a:schemeClr val="dk1"/>
                </a:solidFill>
                <a:latin typeface="Gill Sans"/>
                <a:ea typeface="Gill Sans"/>
                <a:cs typeface="Gill Sans"/>
                <a:sym typeface="Gill Sans"/>
              </a:rPr>
              <a:t>2. </a:t>
            </a:r>
            <a:r>
              <a:rPr b="1" lang="en-GB" sz="1000">
                <a:solidFill>
                  <a:schemeClr val="dk1"/>
                </a:solidFill>
                <a:latin typeface="Gill Sans"/>
                <a:ea typeface="Gill Sans"/>
                <a:cs typeface="Gill Sans"/>
                <a:sym typeface="Gill Sans"/>
              </a:rPr>
              <a:t>Climate: </a:t>
            </a:r>
            <a:r>
              <a:rPr lang="en-GB" sz="1000">
                <a:solidFill>
                  <a:schemeClr val="dk1"/>
                </a:solidFill>
                <a:latin typeface="Gill Sans"/>
                <a:ea typeface="Gill Sans"/>
                <a:cs typeface="Gill Sans"/>
                <a:sym typeface="Gill Sans"/>
              </a:rPr>
              <a:t>Extreme climates are sparsely populated and moderate climates are more densely populated</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000">
                <a:solidFill>
                  <a:schemeClr val="dk1"/>
                </a:solidFill>
                <a:latin typeface="Gill Sans"/>
                <a:ea typeface="Gill Sans"/>
                <a:cs typeface="Gill Sans"/>
                <a:sym typeface="Gill Sans"/>
              </a:rPr>
              <a:t>3. </a:t>
            </a:r>
            <a:r>
              <a:rPr b="1" lang="en-GB" sz="1000">
                <a:solidFill>
                  <a:schemeClr val="dk1"/>
                </a:solidFill>
                <a:latin typeface="Gill Sans"/>
                <a:ea typeface="Gill Sans"/>
                <a:cs typeface="Gill Sans"/>
                <a:sym typeface="Gill Sans"/>
              </a:rPr>
              <a:t>Soil</a:t>
            </a:r>
            <a:r>
              <a:rPr lang="en-GB" sz="1000">
                <a:solidFill>
                  <a:schemeClr val="dk1"/>
                </a:solidFill>
                <a:latin typeface="Gill Sans"/>
                <a:ea typeface="Gill Sans"/>
                <a:cs typeface="Gill Sans"/>
                <a:sym typeface="Gill Sans"/>
              </a:rPr>
              <a:t>: Fertile soils attract more people so they can grow food </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000">
                <a:solidFill>
                  <a:schemeClr val="dk1"/>
                </a:solidFill>
                <a:latin typeface="Gill Sans"/>
                <a:ea typeface="Gill Sans"/>
                <a:cs typeface="Gill Sans"/>
                <a:sym typeface="Gill Sans"/>
              </a:rPr>
              <a:t>4. </a:t>
            </a:r>
            <a:r>
              <a:rPr b="1" lang="en-GB" sz="1000">
                <a:solidFill>
                  <a:schemeClr val="dk1"/>
                </a:solidFill>
                <a:latin typeface="Gill Sans"/>
                <a:ea typeface="Gill Sans"/>
                <a:cs typeface="Gill Sans"/>
                <a:sym typeface="Gill Sans"/>
              </a:rPr>
              <a:t>Transport</a:t>
            </a:r>
            <a:r>
              <a:rPr lang="en-GB" sz="1000">
                <a:solidFill>
                  <a:schemeClr val="dk1"/>
                </a:solidFill>
                <a:latin typeface="Gill Sans"/>
                <a:ea typeface="Gill Sans"/>
                <a:cs typeface="Gill Sans"/>
                <a:sym typeface="Gill Sans"/>
              </a:rPr>
              <a:t>: coastal areas offer access so are more densely populated than inland areas</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000">
                <a:solidFill>
                  <a:schemeClr val="dk1"/>
                </a:solidFill>
                <a:latin typeface="Gill Sans"/>
                <a:ea typeface="Gill Sans"/>
                <a:cs typeface="Gill Sans"/>
                <a:sym typeface="Gill Sans"/>
              </a:rPr>
              <a:t>5. </a:t>
            </a:r>
            <a:r>
              <a:rPr b="1" lang="en-GB" sz="1000">
                <a:solidFill>
                  <a:schemeClr val="dk1"/>
                </a:solidFill>
                <a:latin typeface="Gill Sans"/>
                <a:ea typeface="Gill Sans"/>
                <a:cs typeface="Gill Sans"/>
                <a:sym typeface="Gill Sans"/>
              </a:rPr>
              <a:t>Resources</a:t>
            </a:r>
            <a:r>
              <a:rPr lang="en-GB" sz="1000">
                <a:solidFill>
                  <a:schemeClr val="dk1"/>
                </a:solidFill>
                <a:latin typeface="Gill Sans"/>
                <a:ea typeface="Gill Sans"/>
                <a:cs typeface="Gill Sans"/>
                <a:sym typeface="Gill Sans"/>
              </a:rPr>
              <a:t>: more resources leads to a higher populations </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000">
                <a:solidFill>
                  <a:schemeClr val="dk1"/>
                </a:solidFill>
                <a:latin typeface="Gill Sans"/>
                <a:ea typeface="Gill Sans"/>
                <a:cs typeface="Gill Sans"/>
                <a:sym typeface="Gill Sans"/>
              </a:rPr>
              <a:t>6. </a:t>
            </a:r>
            <a:r>
              <a:rPr b="1" lang="en-GB" sz="1000">
                <a:solidFill>
                  <a:schemeClr val="dk1"/>
                </a:solidFill>
                <a:latin typeface="Gill Sans"/>
                <a:ea typeface="Gill Sans"/>
                <a:cs typeface="Gill Sans"/>
                <a:sym typeface="Gill Sans"/>
              </a:rPr>
              <a:t>Jobs</a:t>
            </a:r>
            <a:r>
              <a:rPr lang="en-GB" sz="1000">
                <a:solidFill>
                  <a:schemeClr val="dk1"/>
                </a:solidFill>
                <a:latin typeface="Gill Sans"/>
                <a:ea typeface="Gill Sans"/>
                <a:cs typeface="Gill Sans"/>
                <a:sym typeface="Gill Sans"/>
              </a:rPr>
              <a:t>: jobs like tourism and service industries attract population growth</a:t>
            </a:r>
            <a:endParaRPr sz="1000">
              <a:solidFill>
                <a:schemeClr val="dk1"/>
              </a:solidFill>
              <a:latin typeface="Gill Sans"/>
              <a:ea typeface="Gill Sans"/>
              <a:cs typeface="Gill Sans"/>
              <a:sym typeface="Gill Sans"/>
            </a:endParaRPr>
          </a:p>
        </p:txBody>
      </p:sp>
      <p:pic>
        <p:nvPicPr>
          <p:cNvPr id="101" name="Google Shape;101;p1"/>
          <p:cNvPicPr preferRelativeResize="0"/>
          <p:nvPr/>
        </p:nvPicPr>
        <p:blipFill rotWithShape="1">
          <a:blip r:embed="rId7">
            <a:alphaModFix/>
          </a:blip>
          <a:srcRect b="0" l="0" r="0" t="0"/>
          <a:stretch/>
        </p:blipFill>
        <p:spPr>
          <a:xfrm>
            <a:off x="2223178" y="5373012"/>
            <a:ext cx="1958830" cy="933505"/>
          </a:xfrm>
          <a:prstGeom prst="rect">
            <a:avLst/>
          </a:prstGeom>
          <a:noFill/>
          <a:ln>
            <a:noFill/>
          </a:ln>
        </p:spPr>
      </p:pic>
      <p:sp>
        <p:nvSpPr>
          <p:cNvPr id="102" name="Google Shape;102;p1"/>
          <p:cNvSpPr/>
          <p:nvPr/>
        </p:nvSpPr>
        <p:spPr>
          <a:xfrm>
            <a:off x="4238361" y="4860696"/>
            <a:ext cx="2635179" cy="707886"/>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000">
                <a:solidFill>
                  <a:schemeClr val="dk1"/>
                </a:solidFill>
                <a:latin typeface="Gill Sans"/>
                <a:ea typeface="Gill Sans"/>
                <a:cs typeface="Gill Sans"/>
                <a:sym typeface="Gill Sans"/>
              </a:rPr>
              <a:t>Population Pyramids</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lang="en-GB" sz="1000">
                <a:solidFill>
                  <a:schemeClr val="dk1"/>
                </a:solidFill>
                <a:latin typeface="Gill Sans"/>
                <a:ea typeface="Gill Sans"/>
                <a:cs typeface="Gill Sans"/>
                <a:sym typeface="Gill Sans"/>
              </a:rPr>
              <a:t>A population pyramid shows the population structure of a place, dividing males and females into different age groups. </a:t>
            </a:r>
            <a:endParaRPr sz="1000">
              <a:solidFill>
                <a:schemeClr val="dk1"/>
              </a:solidFill>
              <a:latin typeface="Gill Sans"/>
              <a:ea typeface="Gill Sans"/>
              <a:cs typeface="Gill Sans"/>
              <a:sym typeface="Gill Sans"/>
            </a:endParaRPr>
          </a:p>
        </p:txBody>
      </p:sp>
      <p:pic>
        <p:nvPicPr>
          <p:cNvPr id="103" name="Google Shape;103;p1"/>
          <p:cNvPicPr preferRelativeResize="0"/>
          <p:nvPr/>
        </p:nvPicPr>
        <p:blipFill rotWithShape="1">
          <a:blip r:embed="rId8">
            <a:alphaModFix/>
          </a:blip>
          <a:srcRect b="0" l="0" r="0" t="0"/>
          <a:stretch/>
        </p:blipFill>
        <p:spPr>
          <a:xfrm>
            <a:off x="4306855" y="5552656"/>
            <a:ext cx="2419350" cy="867410"/>
          </a:xfrm>
          <a:prstGeom prst="rect">
            <a:avLst/>
          </a:prstGeom>
          <a:noFill/>
          <a:ln>
            <a:noFill/>
          </a:ln>
        </p:spPr>
      </p:pic>
      <p:sp>
        <p:nvSpPr>
          <p:cNvPr id="104" name="Google Shape;104;p1"/>
          <p:cNvSpPr/>
          <p:nvPr/>
        </p:nvSpPr>
        <p:spPr>
          <a:xfrm>
            <a:off x="6873540" y="652182"/>
            <a:ext cx="2270460" cy="2246769"/>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000">
                <a:solidFill>
                  <a:schemeClr val="dk1"/>
                </a:solidFill>
                <a:latin typeface="Gill Sans"/>
                <a:ea typeface="Gill Sans"/>
                <a:cs typeface="Gill Sans"/>
                <a:sym typeface="Gill Sans"/>
              </a:rPr>
              <a:t>Migration</a:t>
            </a:r>
            <a:endParaRPr b="1" sz="1000">
              <a:solidFill>
                <a:schemeClr val="dk1"/>
              </a:solidFill>
              <a:latin typeface="Gill Sans"/>
              <a:ea typeface="Gill Sans"/>
              <a:cs typeface="Gill Sans"/>
              <a:sym typeface="Gill Sans"/>
            </a:endParaRPr>
          </a:p>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Economic migrant: </a:t>
            </a:r>
            <a:r>
              <a:rPr lang="en-GB" sz="1000">
                <a:solidFill>
                  <a:schemeClr val="dk1"/>
                </a:solidFill>
                <a:latin typeface="Gill Sans"/>
                <a:ea typeface="Gill Sans"/>
                <a:cs typeface="Gill Sans"/>
                <a:sym typeface="Gill Sans"/>
              </a:rPr>
              <a:t>Those who enter a country with permission, mainly for employment</a:t>
            </a:r>
            <a:endParaRPr b="1" sz="1000">
              <a:solidFill>
                <a:schemeClr val="dk1"/>
              </a:solidFill>
              <a:latin typeface="Gill Sans"/>
              <a:ea typeface="Gill Sans"/>
              <a:cs typeface="Gill Sans"/>
              <a:sym typeface="Gill Sans"/>
            </a:endParaRPr>
          </a:p>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Refugee: </a:t>
            </a:r>
            <a:r>
              <a:rPr lang="en-GB" sz="1000">
                <a:solidFill>
                  <a:schemeClr val="dk1"/>
                </a:solidFill>
                <a:latin typeface="Gill Sans"/>
                <a:ea typeface="Gill Sans"/>
                <a:cs typeface="Gill Sans"/>
                <a:sym typeface="Gill Sans"/>
              </a:rPr>
              <a:t>Those who flee a country because of war or persecution </a:t>
            </a:r>
            <a:endParaRPr b="1" sz="1000">
              <a:solidFill>
                <a:schemeClr val="dk1"/>
              </a:solidFill>
              <a:latin typeface="Gill Sans"/>
              <a:ea typeface="Gill Sans"/>
              <a:cs typeface="Gill Sans"/>
              <a:sym typeface="Gill Sans"/>
            </a:endParaRPr>
          </a:p>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Illegal Immigrant: </a:t>
            </a:r>
            <a:r>
              <a:rPr lang="en-GB" sz="1000">
                <a:solidFill>
                  <a:schemeClr val="dk1"/>
                </a:solidFill>
                <a:latin typeface="Gill Sans"/>
                <a:ea typeface="Gill Sans"/>
                <a:cs typeface="Gill Sans"/>
                <a:sym typeface="Gill Sans"/>
              </a:rPr>
              <a:t>Those who enter a country without permission</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t/>
            </a:r>
            <a:endParaRPr sz="1000">
              <a:solidFill>
                <a:schemeClr val="dk1"/>
              </a:solidFill>
              <a:latin typeface="Gill Sans"/>
              <a:ea typeface="Gill Sans"/>
              <a:cs typeface="Gill Sans"/>
              <a:sym typeface="Gill Sans"/>
            </a:endParaRPr>
          </a:p>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Push factors</a:t>
            </a:r>
            <a:r>
              <a:rPr lang="en-GB" sz="1000">
                <a:solidFill>
                  <a:schemeClr val="dk1"/>
                </a:solidFill>
                <a:latin typeface="Gill Sans"/>
                <a:ea typeface="Gill Sans"/>
                <a:cs typeface="Gill Sans"/>
                <a:sym typeface="Gill Sans"/>
              </a:rPr>
              <a:t>: these are reasons why people leave a country. </a:t>
            </a:r>
            <a:endParaRPr/>
          </a:p>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Pull factors</a:t>
            </a:r>
            <a:r>
              <a:rPr lang="en-GB" sz="1000">
                <a:solidFill>
                  <a:schemeClr val="dk1"/>
                </a:solidFill>
                <a:latin typeface="Gill Sans"/>
                <a:ea typeface="Gill Sans"/>
                <a:cs typeface="Gill Sans"/>
                <a:sym typeface="Gill Sans"/>
              </a:rPr>
              <a:t>: these are certain things that make people want to move to an area. </a:t>
            </a:r>
            <a:endParaRPr b="1" sz="1000">
              <a:solidFill>
                <a:schemeClr val="dk1"/>
              </a:solidFill>
              <a:latin typeface="Gill Sans"/>
              <a:ea typeface="Gill Sans"/>
              <a:cs typeface="Gill Sans"/>
              <a:sym typeface="Gill Sans"/>
            </a:endParaRPr>
          </a:p>
        </p:txBody>
      </p:sp>
      <p:pic>
        <p:nvPicPr>
          <p:cNvPr id="105" name="Google Shape;105;p1"/>
          <p:cNvPicPr preferRelativeResize="0"/>
          <p:nvPr/>
        </p:nvPicPr>
        <p:blipFill rotWithShape="1">
          <a:blip r:embed="rId9">
            <a:alphaModFix/>
          </a:blip>
          <a:srcRect b="0" l="0" r="0" t="0"/>
          <a:stretch/>
        </p:blipFill>
        <p:spPr>
          <a:xfrm>
            <a:off x="6873539" y="3112730"/>
            <a:ext cx="2210228" cy="1031439"/>
          </a:xfrm>
          <a:prstGeom prst="rect">
            <a:avLst/>
          </a:prstGeom>
          <a:noFill/>
          <a:ln>
            <a:noFill/>
          </a:ln>
        </p:spPr>
      </p:pic>
      <p:sp>
        <p:nvSpPr>
          <p:cNvPr id="106" name="Google Shape;106;p1"/>
          <p:cNvSpPr/>
          <p:nvPr/>
        </p:nvSpPr>
        <p:spPr>
          <a:xfrm>
            <a:off x="6778057" y="4481209"/>
            <a:ext cx="2447402" cy="209288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t/>
            </a:r>
            <a:endParaRPr b="1" sz="1000">
              <a:solidFill>
                <a:schemeClr val="dk1"/>
              </a:solidFill>
              <a:latin typeface="Gill Sans"/>
              <a:ea typeface="Gill Sans"/>
              <a:cs typeface="Gill Sans"/>
              <a:sym typeface="Gill Sans"/>
            </a:endParaRPr>
          </a:p>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Slowing Growth –</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Government Policies</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Contraception</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Education</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Tax Incentives</a:t>
            </a:r>
            <a:endParaRPr/>
          </a:p>
          <a:p>
            <a:pPr indent="0" lvl="0" marL="0" marR="0" rtl="0" algn="l">
              <a:spcBef>
                <a:spcPts val="0"/>
              </a:spcBef>
              <a:spcAft>
                <a:spcPts val="0"/>
              </a:spcAft>
              <a:buNone/>
            </a:pPr>
            <a:r>
              <a:t/>
            </a:r>
            <a:endParaRPr b="1" sz="1000">
              <a:solidFill>
                <a:schemeClr val="dk1"/>
              </a:solidFill>
              <a:latin typeface="Gill Sans"/>
              <a:ea typeface="Gill Sans"/>
              <a:cs typeface="Gill Sans"/>
              <a:sym typeface="Gill Sans"/>
            </a:endParaRPr>
          </a:p>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Managing Impacts –</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Managing waste and water sustainably</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Integrated transport networks</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New housing projects</a:t>
            </a:r>
            <a:endParaRPr/>
          </a:p>
          <a:p>
            <a:pPr indent="-171450" lvl="0" marL="171450" marR="0" rtl="0" algn="l">
              <a:spcBef>
                <a:spcPts val="0"/>
              </a:spcBef>
              <a:spcAft>
                <a:spcPts val="0"/>
              </a:spcAft>
              <a:buClr>
                <a:schemeClr val="dk1"/>
              </a:buClr>
              <a:buSzPts val="1000"/>
              <a:buFont typeface="Gill Sans"/>
              <a:buChar char="-"/>
            </a:pPr>
            <a:r>
              <a:rPr lang="en-GB" sz="1000">
                <a:solidFill>
                  <a:schemeClr val="dk1"/>
                </a:solidFill>
                <a:latin typeface="Gill Sans"/>
                <a:ea typeface="Gill Sans"/>
                <a:cs typeface="Gill Sans"/>
                <a:sym typeface="Gill Sans"/>
              </a:rPr>
              <a:t>Education</a:t>
            </a:r>
            <a:endParaRPr/>
          </a:p>
          <a:p>
            <a:pPr indent="0" lvl="0" marL="0" marR="0" rtl="0" algn="l">
              <a:spcBef>
                <a:spcPts val="0"/>
              </a:spcBef>
              <a:spcAft>
                <a:spcPts val="0"/>
              </a:spcAft>
              <a:buNone/>
            </a:pPr>
            <a:r>
              <a:t/>
            </a:r>
            <a:endParaRPr b="1" sz="1000">
              <a:solidFill>
                <a:schemeClr val="dk1"/>
              </a:solidFill>
              <a:latin typeface="Gill Sans"/>
              <a:ea typeface="Gill Sans"/>
              <a:cs typeface="Gill Sans"/>
              <a:sym typeface="Gill Sans"/>
            </a:endParaRPr>
          </a:p>
        </p:txBody>
      </p:sp>
      <p:pic>
        <p:nvPicPr>
          <p:cNvPr id="107" name="Google Shape;107;p1"/>
          <p:cNvPicPr preferRelativeResize="0"/>
          <p:nvPr/>
        </p:nvPicPr>
        <p:blipFill rotWithShape="1">
          <a:blip r:embed="rId10">
            <a:alphaModFix/>
          </a:blip>
          <a:srcRect b="0" l="0" r="0" t="0"/>
          <a:stretch/>
        </p:blipFill>
        <p:spPr>
          <a:xfrm>
            <a:off x="8174692" y="4833696"/>
            <a:ext cx="899386" cy="677440"/>
          </a:xfrm>
          <a:prstGeom prst="rect">
            <a:avLst/>
          </a:prstGeom>
          <a:noFill/>
          <a:ln>
            <a:noFill/>
          </a:ln>
        </p:spPr>
      </p:pic>
      <p:sp>
        <p:nvSpPr>
          <p:cNvPr id="108" name="Google Shape;108;p1"/>
          <p:cNvSpPr/>
          <p:nvPr/>
        </p:nvSpPr>
        <p:spPr>
          <a:xfrm>
            <a:off x="2124601" y="643866"/>
            <a:ext cx="4518444" cy="24622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GB" sz="1000">
                <a:solidFill>
                  <a:schemeClr val="dk1"/>
                </a:solidFill>
                <a:latin typeface="Gill Sans"/>
                <a:ea typeface="Gill Sans"/>
                <a:cs typeface="Gill Sans"/>
                <a:sym typeface="Gill Sans"/>
              </a:rPr>
              <a:t>Global Population Distribution</a:t>
            </a:r>
            <a:endParaRPr b="1" sz="1000">
              <a:solidFill>
                <a:schemeClr val="dk1"/>
              </a:solidFill>
              <a:latin typeface="Gill Sans"/>
              <a:ea typeface="Gill Sans"/>
              <a:cs typeface="Gill Sans"/>
              <a:sym typeface="Gill Sans"/>
            </a:endParaRPr>
          </a:p>
        </p:txBody>
      </p:sp>
      <p:sp>
        <p:nvSpPr>
          <p:cNvPr id="109" name="Google Shape;109;p1"/>
          <p:cNvSpPr/>
          <p:nvPr/>
        </p:nvSpPr>
        <p:spPr>
          <a:xfrm>
            <a:off x="6999625" y="4414636"/>
            <a:ext cx="1944763" cy="246221"/>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GB" sz="1000">
                <a:solidFill>
                  <a:schemeClr val="dk1"/>
                </a:solidFill>
                <a:latin typeface="Gill Sans"/>
                <a:ea typeface="Gill Sans"/>
                <a:cs typeface="Gill Sans"/>
                <a:sym typeface="Gill Sans"/>
              </a:rPr>
              <a:t>Managing Population Growth</a:t>
            </a:r>
            <a:endParaRPr/>
          </a:p>
        </p:txBody>
      </p:sp>
      <p:sp>
        <p:nvSpPr>
          <p:cNvPr id="110" name="Google Shape;110;p1"/>
          <p:cNvSpPr/>
          <p:nvPr/>
        </p:nvSpPr>
        <p:spPr>
          <a:xfrm>
            <a:off x="6829682" y="4414636"/>
            <a:ext cx="2290338" cy="2005430"/>
          </a:xfrm>
          <a:prstGeom prst="rect">
            <a:avLst/>
          </a:prstGeom>
          <a:noFill/>
          <a:ln cap="flat" cmpd="sng" w="12700">
            <a:solidFill>
              <a:srgbClr val="7030A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1" name="Google Shape;111;p1"/>
          <p:cNvSpPr/>
          <p:nvPr/>
        </p:nvSpPr>
        <p:spPr>
          <a:xfrm>
            <a:off x="6873539" y="652182"/>
            <a:ext cx="2228389" cy="3640428"/>
          </a:xfrm>
          <a:prstGeom prst="rect">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2" name="Google Shape;112;p1"/>
          <p:cNvSpPr/>
          <p:nvPr/>
        </p:nvSpPr>
        <p:spPr>
          <a:xfrm>
            <a:off x="4247529" y="4898375"/>
            <a:ext cx="2529371" cy="1512517"/>
          </a:xfrm>
          <a:prstGeom prst="rect">
            <a:avLst/>
          </a:prstGeom>
          <a:noFill/>
          <a:ln cap="flat" cmpd="sng" w="12700">
            <a:solidFill>
              <a:srgbClr val="92D05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sp>
        <p:nvSpPr>
          <p:cNvPr id="113" name="Google Shape;113;p1"/>
          <p:cNvSpPr/>
          <p:nvPr/>
        </p:nvSpPr>
        <p:spPr>
          <a:xfrm>
            <a:off x="2175250" y="2857850"/>
            <a:ext cx="2034900" cy="3552900"/>
          </a:xfrm>
          <a:prstGeom prst="rect">
            <a:avLst/>
          </a:prstGeom>
          <a:noFill/>
          <a:ln cap="flat" cmpd="sng" w="12700">
            <a:solidFill>
              <a:srgbClr val="FF0000"/>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Calibri"/>
              <a:ea typeface="Calibri"/>
              <a:cs typeface="Calibri"/>
              <a:sym typeface="Calibri"/>
            </a:endParaRPr>
          </a:p>
        </p:txBody>
      </p:sp>
      <p:cxnSp>
        <p:nvCxnSpPr>
          <p:cNvPr id="114" name="Google Shape;114;p1"/>
          <p:cNvCxnSpPr/>
          <p:nvPr/>
        </p:nvCxnSpPr>
        <p:spPr>
          <a:xfrm flipH="1" rot="10800000">
            <a:off x="2175241" y="643866"/>
            <a:ext cx="4601659" cy="8316"/>
          </a:xfrm>
          <a:prstGeom prst="straightConnector1">
            <a:avLst/>
          </a:prstGeom>
          <a:noFill/>
          <a:ln cap="flat" cmpd="sng" w="12700">
            <a:solidFill>
              <a:srgbClr val="92D050"/>
            </a:solidFill>
            <a:prstDash val="solid"/>
            <a:miter lim="800000"/>
            <a:headEnd len="sm" w="sm" type="none"/>
            <a:tailEnd len="sm" w="sm" type="none"/>
          </a:ln>
        </p:spPr>
      </p:cxnSp>
      <p:cxnSp>
        <p:nvCxnSpPr>
          <p:cNvPr id="115" name="Google Shape;115;p1"/>
          <p:cNvCxnSpPr/>
          <p:nvPr/>
        </p:nvCxnSpPr>
        <p:spPr>
          <a:xfrm>
            <a:off x="2175241" y="652182"/>
            <a:ext cx="0" cy="2117522"/>
          </a:xfrm>
          <a:prstGeom prst="straightConnector1">
            <a:avLst/>
          </a:prstGeom>
          <a:noFill/>
          <a:ln cap="flat" cmpd="sng" w="12700">
            <a:solidFill>
              <a:srgbClr val="92D050"/>
            </a:solidFill>
            <a:prstDash val="solid"/>
            <a:miter lim="800000"/>
            <a:headEnd len="sm" w="sm" type="none"/>
            <a:tailEnd len="sm" w="sm" type="none"/>
          </a:ln>
        </p:spPr>
      </p:cxnSp>
      <p:cxnSp>
        <p:nvCxnSpPr>
          <p:cNvPr id="116" name="Google Shape;116;p1"/>
          <p:cNvCxnSpPr/>
          <p:nvPr/>
        </p:nvCxnSpPr>
        <p:spPr>
          <a:xfrm>
            <a:off x="2175241" y="2769704"/>
            <a:ext cx="2106754" cy="0"/>
          </a:xfrm>
          <a:prstGeom prst="straightConnector1">
            <a:avLst/>
          </a:prstGeom>
          <a:noFill/>
          <a:ln cap="flat" cmpd="sng" w="12700">
            <a:solidFill>
              <a:srgbClr val="92D050"/>
            </a:solidFill>
            <a:prstDash val="solid"/>
            <a:miter lim="800000"/>
            <a:headEnd len="sm" w="sm" type="none"/>
            <a:tailEnd len="sm" w="sm" type="none"/>
          </a:ln>
        </p:spPr>
      </p:cxnSp>
      <p:cxnSp>
        <p:nvCxnSpPr>
          <p:cNvPr id="117" name="Google Shape;117;p1"/>
          <p:cNvCxnSpPr/>
          <p:nvPr/>
        </p:nvCxnSpPr>
        <p:spPr>
          <a:xfrm flipH="1">
            <a:off x="4276807" y="2768600"/>
            <a:ext cx="7326" cy="2056629"/>
          </a:xfrm>
          <a:prstGeom prst="straightConnector1">
            <a:avLst/>
          </a:prstGeom>
          <a:noFill/>
          <a:ln cap="flat" cmpd="sng" w="12700">
            <a:solidFill>
              <a:srgbClr val="FF0000"/>
            </a:solidFill>
            <a:prstDash val="solid"/>
            <a:miter lim="800000"/>
            <a:headEnd len="sm" w="sm" type="none"/>
            <a:tailEnd len="sm" w="sm" type="none"/>
          </a:ln>
        </p:spPr>
      </p:cxnSp>
      <p:cxnSp>
        <p:nvCxnSpPr>
          <p:cNvPr id="118" name="Google Shape;118;p1"/>
          <p:cNvCxnSpPr/>
          <p:nvPr/>
        </p:nvCxnSpPr>
        <p:spPr>
          <a:xfrm>
            <a:off x="4276807" y="4825229"/>
            <a:ext cx="2500093" cy="0"/>
          </a:xfrm>
          <a:prstGeom prst="straightConnector1">
            <a:avLst/>
          </a:prstGeom>
          <a:noFill/>
          <a:ln cap="flat" cmpd="sng" w="12700">
            <a:solidFill>
              <a:srgbClr val="FF0000"/>
            </a:solidFill>
            <a:prstDash val="solid"/>
            <a:miter lim="800000"/>
            <a:headEnd len="sm" w="sm" type="none"/>
            <a:tailEnd len="sm" w="sm" type="none"/>
          </a:ln>
        </p:spPr>
      </p:cxnSp>
      <p:cxnSp>
        <p:nvCxnSpPr>
          <p:cNvPr id="119" name="Google Shape;119;p1"/>
          <p:cNvCxnSpPr/>
          <p:nvPr/>
        </p:nvCxnSpPr>
        <p:spPr>
          <a:xfrm rot="10800000">
            <a:off x="6776900" y="2768600"/>
            <a:ext cx="0" cy="2056629"/>
          </a:xfrm>
          <a:prstGeom prst="straightConnector1">
            <a:avLst/>
          </a:prstGeom>
          <a:noFill/>
          <a:ln cap="flat" cmpd="sng" w="12700">
            <a:solidFill>
              <a:srgbClr val="FF0000"/>
            </a:solidFill>
            <a:prstDash val="solid"/>
            <a:miter lim="800000"/>
            <a:headEnd len="sm" w="sm" type="none"/>
            <a:tailEnd len="sm" w="sm" type="none"/>
          </a:ln>
        </p:spPr>
      </p:cxnSp>
      <p:cxnSp>
        <p:nvCxnSpPr>
          <p:cNvPr id="120" name="Google Shape;120;p1"/>
          <p:cNvCxnSpPr/>
          <p:nvPr/>
        </p:nvCxnSpPr>
        <p:spPr>
          <a:xfrm rot="10800000">
            <a:off x="6776900" y="652182"/>
            <a:ext cx="0" cy="2116418"/>
          </a:xfrm>
          <a:prstGeom prst="straightConnector1">
            <a:avLst/>
          </a:prstGeom>
          <a:noFill/>
          <a:ln cap="flat" cmpd="sng" w="12700">
            <a:solidFill>
              <a:srgbClr val="92D050"/>
            </a:solidFill>
            <a:prstDash val="solid"/>
            <a:miter lim="800000"/>
            <a:headEnd len="sm" w="sm" type="none"/>
            <a:tailEnd len="sm" w="sm" type="none"/>
          </a:ln>
        </p:spPr>
      </p:cxn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Them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2022-02-14T10:38:48Z</dcterms:created>
  <dc:creator>Windows User</dc:creator>
</cp:coreProperties>
</file>