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ms-office.chartcolorstyle+xml" PartName="/ppt/charts/colors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presentationml.notesSlide+xml" PartName="/ppt/notesSlides/notesSlide1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6858000" cx="9144000"/>
  <p:notesSz cx="6858000" cy="9144000"/>
  <p:embeddedFontLst>
    <p:embeddedFont>
      <p:font typeface="Gill Sans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" roundtripDataSignature="AMtx7mjJY/oFjpRw8hmnAXpNNoGRN0iy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5AC6393-D5CA-4E5B-8DB7-5667DFE8D106}">
  <a:tblStyle styleId="{45AC6393-D5CA-4E5B-8DB7-5667DFE8D10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5C2490D4-1B86-405C-890C-CA48F18080D6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illSans-regular.fntdata"/><Relationship Id="rId8" Type="http://schemas.openxmlformats.org/officeDocument/2006/relationships/font" Target="fonts/GillSans-bold.fntdata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F7C-46BE-B998-27FCA2F205A7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F7C-46BE-B998-27FCA2F205A7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F7C-46BE-B998-27FCA2F205A7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F7C-46BE-B998-27FCA2F205A7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F7C-46BE-B998-27FCA2F205A7}"/>
              </c:ext>
            </c:extLst>
          </c:dPt>
          <c:dPt>
            <c:idx val="5"/>
            <c:bubble3D val="0"/>
            <c:spPr>
              <a:solidFill>
                <a:srgbClr val="002060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F7C-46BE-B998-27FCA2F205A7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45</c:v>
                </c:pt>
                <c:pt idx="1">
                  <c:v>32</c:v>
                </c:pt>
                <c:pt idx="2">
                  <c:v>13</c:v>
                </c:pt>
                <c:pt idx="3">
                  <c:v>6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F7C-46BE-B998-27FCA2F205A7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60856572580048"/>
          <c:y val="0.15973051240584127"/>
          <c:w val="0.58628420281556004"/>
          <c:h val="0.7071607272559576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8BD-4CCE-BC2A-01694D54B919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8BD-4CCE-BC2A-01694D54B919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8BD-4CCE-BC2A-01694D54B919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8BD-4CCE-BC2A-01694D54B919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8BD-4CCE-BC2A-01694D54B919}"/>
              </c:ext>
            </c:extLst>
          </c:dPt>
          <c:dPt>
            <c:idx val="5"/>
            <c:bubble3D val="0"/>
            <c:spPr>
              <a:solidFill>
                <a:srgbClr val="002060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8BD-4CCE-BC2A-01694D54B919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29</c:v>
                </c:pt>
                <c:pt idx="1">
                  <c:v>22</c:v>
                </c:pt>
                <c:pt idx="2">
                  <c:v>8</c:v>
                </c:pt>
                <c:pt idx="3">
                  <c:v>31</c:v>
                </c:pt>
                <c:pt idx="4">
                  <c:v>9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8BD-4CCE-BC2A-01694D54B919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jpg"/><Relationship Id="rId5" Type="http://schemas.openxmlformats.org/officeDocument/2006/relationships/chart" Target="../charts/chart1.xml"/><Relationship Id="rId6" Type="http://schemas.openxmlformats.org/officeDocument/2006/relationships/chart" Target="../charts/chart2.xml"/><Relationship Id="rId7" Type="http://schemas.openxmlformats.org/officeDocument/2006/relationships/image" Target="../media/image3.gif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5359459"/>
            <a:ext cx="2116667" cy="1498541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0" y="0"/>
            <a:ext cx="9143999" cy="609021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-4471" y="-23530"/>
            <a:ext cx="698862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 9 Resource Management</a:t>
            </a:r>
            <a:endParaRPr b="1" sz="1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90058" y="1"/>
            <a:ext cx="553941" cy="60902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8" name="Google Shape;88;p1"/>
          <p:cNvGraphicFramePr/>
          <p:nvPr/>
        </p:nvGraphicFramePr>
        <p:xfrm>
          <a:off x="12227" y="18515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{45AC6393-D5CA-4E5B-8DB7-5667DFE8D106}</a:tableStyleId>
              </a:tblPr>
              <a:tblGrid>
                <a:gridCol w="719675"/>
                <a:gridCol w="1397000"/>
              </a:tblGrid>
              <a:tr h="39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 u="none" cap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Demand</a:t>
                      </a:r>
                      <a:endParaRPr sz="10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0" marB="0" marR="68575" marL="6857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b="0" lang="en-GB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much of a resource is needed in an area</a:t>
                      </a:r>
                      <a:endParaRPr/>
                    </a:p>
                  </a:txBody>
                  <a:tcPr marT="0" marB="0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9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 u="none" cap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Supply</a:t>
                      </a:r>
                      <a:endParaRPr sz="10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0" marB="0" marR="68575" marL="6857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0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How much of a resource an area has available</a:t>
                      </a:r>
                      <a:endParaRPr b="0" sz="10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99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 u="none" cap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Surplus</a:t>
                      </a:r>
                      <a:endParaRPr sz="10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0" marB="0" marR="68575" marL="6857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b="0" lang="en-GB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When the supply of a resource is greater than the demand</a:t>
                      </a:r>
                      <a:endParaRPr b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96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 u="none" cap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Deficit</a:t>
                      </a:r>
                      <a:endParaRPr sz="10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0" marB="0" marR="68575" marL="6857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GB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When the demand for a resource is greater than the supply.</a:t>
                      </a:r>
                      <a:endParaRPr b="0" sz="10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30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 u="none" cap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Water </a:t>
                      </a:r>
                      <a:r>
                        <a:rPr b="1" lang="en-GB" sz="900" u="none" cap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insecurity</a:t>
                      </a:r>
                      <a:endParaRPr sz="9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0" marB="0" marR="68575" marL="6857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0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 lack of a safe and reliable source of water.</a:t>
                      </a:r>
                      <a:endParaRPr b="0" sz="10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47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 u="none" cap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Water stress</a:t>
                      </a:r>
                      <a:endParaRPr sz="10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0" marB="0" marR="68575" marL="6857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10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Where demand for water in an area exceeds supply</a:t>
                      </a:r>
                      <a:endParaRPr b="0" sz="10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89" name="Google Shape;89;p1"/>
          <p:cNvSpPr txBox="1"/>
          <p:nvPr/>
        </p:nvSpPr>
        <p:spPr>
          <a:xfrm>
            <a:off x="311132" y="5359460"/>
            <a:ext cx="156987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Find out more:</a:t>
            </a:r>
            <a:endParaRPr sz="1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29805" y="5583511"/>
            <a:ext cx="108373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BBC Bitesize</a:t>
            </a:r>
            <a:endParaRPr sz="1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057157" y="5583510"/>
            <a:ext cx="108373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Case Studies</a:t>
            </a:r>
            <a:endParaRPr sz="1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92" name="Google Shape;92;p1"/>
          <p:cNvGraphicFramePr/>
          <p:nvPr/>
        </p:nvGraphicFramePr>
        <p:xfrm>
          <a:off x="2124600" y="652102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{5C2490D4-1B86-405C-890C-CA48F18080D6}</a:tableStyleId>
              </a:tblPr>
              <a:tblGrid>
                <a:gridCol w="1403875"/>
                <a:gridCol w="1403875"/>
                <a:gridCol w="1403875"/>
                <a:gridCol w="1403875"/>
                <a:gridCol w="1403875"/>
              </a:tblGrid>
              <a:tr h="221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u="none" cap="none" strike="noStrike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SPACE &amp; PLACE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u="none" cap="none" strike="noStrike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SUSTAINABILITY &amp; STEWARDSHIP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u="none" cap="none" strike="noStrike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FUTURE CHANGE &amp; CHALLENGE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u="none" cap="none" strike="noStrike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INTERRELATIONSHIPS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u="none" cap="none" strike="noStrike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GAME CHANGERS</a:t>
                      </a:r>
                      <a:endParaRPr sz="800" u="none" cap="none" strike="noStrike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93" name="Google Shape;93;p1"/>
          <p:cNvSpPr txBox="1"/>
          <p:nvPr/>
        </p:nvSpPr>
        <p:spPr>
          <a:xfrm>
            <a:off x="0" y="220008"/>
            <a:ext cx="29343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Game Changer – ‘I can recognise the challenges of resource usage in the future and how we can manage this,’ </a:t>
            </a:r>
            <a:endParaRPr i="1"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5646312" y="4025568"/>
            <a:ext cx="3443897" cy="2387981"/>
          </a:xfrm>
          <a:prstGeom prst="rect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7501933" y="2394201"/>
            <a:ext cx="1163120" cy="29564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6" name="Google Shape;96;p1"/>
          <p:cNvGraphicFramePr/>
          <p:nvPr/>
        </p:nvGraphicFramePr>
        <p:xfrm>
          <a:off x="5709117" y="74466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{45AC6393-D5CA-4E5B-8DB7-5667DFE8D106}</a:tableStyleId>
              </a:tblPr>
              <a:tblGrid>
                <a:gridCol w="1679050"/>
                <a:gridCol w="1679050"/>
              </a:tblGrid>
              <a:tr h="21537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 u="none" cap="none" strike="noStrike">
                          <a:solidFill>
                            <a:schemeClr val="dk1"/>
                          </a:solidFill>
                        </a:rPr>
                        <a:t>Food in the UK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</a:tr>
              <a:tr h="201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700" u="none" cap="none" strike="noStrike"/>
                        <a:t>Growing Demand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700" u="none" cap="none" strike="noStrike"/>
                        <a:t>Impact of Demand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117000">
                <a:tc>
                  <a:txBody>
                    <a:bodyPr/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Char char="•"/>
                      </a:pPr>
                      <a:r>
                        <a:rPr lang="en-GB" sz="700" u="none" cap="none" strike="noStrike"/>
                        <a:t>The UK imports about 40% of its food. This increases people’s </a:t>
                      </a:r>
                      <a:r>
                        <a:rPr b="1" lang="en-GB" sz="700" u="none" cap="none" strike="noStrike"/>
                        <a:t>carbon footprint</a:t>
                      </a:r>
                      <a:r>
                        <a:rPr lang="en-GB" sz="700" u="none" cap="none" strike="noStrike"/>
                        <a:t>.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Char char="•"/>
                      </a:pPr>
                      <a:r>
                        <a:rPr lang="en-GB" sz="700" u="none" cap="none" strike="noStrike"/>
                        <a:t>There is growing demand for greater choice of </a:t>
                      </a:r>
                      <a:r>
                        <a:rPr b="1" lang="en-GB" sz="700" u="none" cap="none" strike="noStrike"/>
                        <a:t>exotic foods </a:t>
                      </a:r>
                      <a:r>
                        <a:rPr b="0" lang="en-GB" sz="700" u="none" cap="none" strike="noStrike"/>
                        <a:t>needed</a:t>
                      </a:r>
                      <a:r>
                        <a:rPr b="1" lang="en-GB" sz="700" u="none" cap="none" strike="noStrike"/>
                        <a:t> </a:t>
                      </a:r>
                      <a:r>
                        <a:rPr lang="en-GB" sz="700" u="none" cap="none" strike="noStrike"/>
                        <a:t>all year round. 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Char char="•"/>
                      </a:pPr>
                      <a:r>
                        <a:rPr lang="en-GB" sz="700" u="none" cap="none" strike="noStrike"/>
                        <a:t>Foods from abroad are more affordable. </a:t>
                      </a:r>
                      <a:endParaRPr/>
                    </a:p>
                    <a:p>
                      <a:pPr indent="-171450" lvl="0" marL="1714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Char char="•"/>
                      </a:pPr>
                      <a:r>
                        <a:rPr lang="en-GB" sz="700" u="none" cap="none" strike="noStrike"/>
                        <a:t>Many food types are unsuitable to be grown in the UK.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700" u="none" cap="none" strike="noStrike"/>
                        <a:t>Foods can travel long distances (food miles). Importing food adds to our carbon footprint.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700"/>
                        <a:buFont typeface="Arial"/>
                        <a:buNone/>
                      </a:pPr>
                      <a:r>
                        <a:rPr lang="en-GB" sz="700" u="none" cap="none" strike="noStrike">
                          <a:solidFill>
                            <a:srgbClr val="00B050"/>
                          </a:solidFill>
                        </a:rPr>
                        <a:t>+ Supports workers with an income + Supports families in LICs.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700"/>
                        <a:buFont typeface="Arial"/>
                        <a:buNone/>
                      </a:pPr>
                      <a:r>
                        <a:rPr lang="en-GB" sz="700" u="none" cap="none" strike="noStrike">
                          <a:solidFill>
                            <a:srgbClr val="00B050"/>
                          </a:solidFill>
                        </a:rPr>
                        <a:t>+ Taxes from farmers’ incomes contribute to local services</a:t>
                      </a:r>
                      <a:r>
                        <a:rPr lang="en-GB" sz="700" u="none" cap="none" strike="noStrike"/>
                        <a:t>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GB" sz="700" u="none" cap="none" strike="noStrike">
                          <a:solidFill>
                            <a:srgbClr val="FF0000"/>
                          </a:solidFill>
                        </a:rPr>
                        <a:t>- Less land for locals to grow their own food.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GB" sz="700" u="none" cap="none" strike="noStrike">
                          <a:solidFill>
                            <a:srgbClr val="FF0000"/>
                          </a:solidFill>
                        </a:rPr>
                        <a:t>- Farmers exposed to chemicals</a:t>
                      </a:r>
                      <a:r>
                        <a:rPr lang="en-GB" sz="800" u="none" cap="none" strike="noStrike">
                          <a:solidFill>
                            <a:srgbClr val="FF0000"/>
                          </a:solidFill>
                        </a:rPr>
                        <a:t>.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10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700" u="none" cap="none" strike="noStrike"/>
                        <a:t>Agribusiness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700" u="none" cap="none" strike="noStrike"/>
                        <a:t>Sustainable Foods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349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GB" sz="700" u="none" cap="none" strike="noStrike"/>
                        <a:t>Farming is being treated like a large industrial business. This is increasing food production. </a:t>
                      </a:r>
                      <a:endParaRPr b="1" sz="600" u="none" cap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700"/>
                        <a:buFont typeface="Arial"/>
                        <a:buNone/>
                      </a:pPr>
                      <a:r>
                        <a:rPr lang="en-GB" sz="700" u="none" cap="none" strike="noStrike">
                          <a:solidFill>
                            <a:srgbClr val="00B050"/>
                          </a:solidFill>
                        </a:rPr>
                        <a:t>+ Intensive faming maximises the amount of food produced.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700"/>
                        <a:buFont typeface="Arial"/>
                        <a:buNone/>
                      </a:pPr>
                      <a:r>
                        <a:rPr lang="en-GB" sz="700" u="none" cap="none" strike="noStrike">
                          <a:solidFill>
                            <a:srgbClr val="00B050"/>
                          </a:solidFill>
                        </a:rPr>
                        <a:t>+ Using machinery which increases the farms efficiency.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Calibri"/>
                        <a:buNone/>
                      </a:pPr>
                      <a:r>
                        <a:rPr lang="en-GB" sz="700" u="none" cap="none" strike="noStrike">
                          <a:solidFill>
                            <a:srgbClr val="FF0000"/>
                          </a:solidFill>
                        </a:rPr>
                        <a:t>- Only employs a small number of workers.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Calibri"/>
                        <a:buNone/>
                      </a:pPr>
                      <a:r>
                        <a:rPr lang="en-GB" sz="700" u="none" cap="none" strike="noStrike">
                          <a:solidFill>
                            <a:srgbClr val="FF0000"/>
                          </a:solidFill>
                        </a:rPr>
                        <a:t>- Chemicals used on farms damages the habitats and wildlife.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700" u="none" cap="none" strike="noStrike"/>
                        <a:t>Organic foods that have little impact on the environment and are healthier have been rising.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700" u="none" cap="none" strike="noStrike"/>
                        <a:t>Local food sourcing is also rising in popularity.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Char char="•"/>
                      </a:pPr>
                      <a:r>
                        <a:rPr b="1" lang="en-GB" sz="700" u="none" cap="none" strike="noStrike"/>
                        <a:t>Reduces emissions </a:t>
                      </a:r>
                      <a:r>
                        <a:rPr lang="en-GB" sz="700" u="none" cap="none" strike="noStrike"/>
                        <a:t>by only eating food from the UK.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Char char="•"/>
                      </a:pPr>
                      <a:r>
                        <a:rPr b="1" i="0" lang="en-GB" sz="700" u="none" cap="none" strike="noStrike"/>
                        <a:t>Buying locally sourced </a:t>
                      </a:r>
                      <a:r>
                        <a:rPr lang="en-GB" sz="700" u="none" cap="none" strike="noStrike"/>
                        <a:t>food supports local shops and farms.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Char char="•"/>
                      </a:pPr>
                      <a:r>
                        <a:rPr lang="en-GB" sz="700" u="none" cap="none" strike="noStrike"/>
                        <a:t>A third of people </a:t>
                      </a:r>
                      <a:r>
                        <a:rPr b="1" lang="en-GB" sz="700" u="none" cap="none" strike="noStrike"/>
                        <a:t>grow their own food</a:t>
                      </a:r>
                      <a:r>
                        <a:rPr lang="en-GB" sz="700" u="none" cap="none" strike="noStrike"/>
                        <a:t>. 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7" name="Google Shape;97;p1"/>
          <p:cNvGraphicFramePr/>
          <p:nvPr/>
        </p:nvGraphicFramePr>
        <p:xfrm>
          <a:off x="5690887" y="406900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{45AC6393-D5CA-4E5B-8DB7-5667DFE8D106}</a:tableStyleId>
              </a:tblPr>
              <a:tblGrid>
                <a:gridCol w="1352475"/>
                <a:gridCol w="2005625"/>
              </a:tblGrid>
              <a:tr h="22950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900" u="none" cap="none" strike="noStrike">
                          <a:solidFill>
                            <a:schemeClr val="dk1"/>
                          </a:solidFill>
                        </a:rPr>
                        <a:t>Energy in the UK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</a:tr>
              <a:tr h="214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 u="none" cap="none" strike="noStrike">
                          <a:solidFill>
                            <a:schemeClr val="dk1"/>
                          </a:solidFill>
                        </a:rPr>
                        <a:t>Growing Demand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 u="none" cap="none" strike="noStrike">
                          <a:solidFill>
                            <a:schemeClr val="dk1"/>
                          </a:solidFill>
                        </a:rPr>
                        <a:t>Energy Mix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77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0" lang="en-GB" sz="800" u="none" cap="none" strike="noStrike">
                          <a:solidFill>
                            <a:schemeClr val="dk1"/>
                          </a:solidFill>
                        </a:rPr>
                        <a:t>The UK </a:t>
                      </a:r>
                      <a:r>
                        <a:rPr b="1" lang="en-GB" sz="800" u="none" cap="none" strike="noStrike">
                          <a:solidFill>
                            <a:schemeClr val="dk1"/>
                          </a:solidFill>
                        </a:rPr>
                        <a:t>consumes less energy </a:t>
                      </a:r>
                      <a:r>
                        <a:rPr b="0" lang="en-GB" sz="800" u="none" cap="none" strike="noStrike">
                          <a:solidFill>
                            <a:schemeClr val="dk1"/>
                          </a:solidFill>
                        </a:rPr>
                        <a:t>than compared to the 1970s despite a smaller population. This is due to the </a:t>
                      </a:r>
                      <a:r>
                        <a:rPr b="1" lang="en-GB" sz="800" u="none" cap="none" strike="noStrike">
                          <a:solidFill>
                            <a:schemeClr val="dk1"/>
                          </a:solidFill>
                        </a:rPr>
                        <a:t>decline of industry</a:t>
                      </a:r>
                      <a:r>
                        <a:rPr b="0" lang="en-GB" sz="800" u="none" cap="none" strike="noStrike">
                          <a:solidFill>
                            <a:schemeClr val="dk1"/>
                          </a:solidFill>
                        </a:rPr>
                        <a:t>.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0" lang="en-GB" sz="800" u="none" cap="none" strike="noStrike">
                          <a:solidFill>
                            <a:schemeClr val="dk1"/>
                          </a:solidFill>
                        </a:rPr>
                        <a:t>The majority of UK’s energy mix comes from </a:t>
                      </a:r>
                      <a:r>
                        <a:rPr b="1" lang="en-GB" sz="800" u="none" cap="none" strike="noStrike">
                          <a:solidFill>
                            <a:schemeClr val="dk1"/>
                          </a:solidFill>
                        </a:rPr>
                        <a:t>fossil fuels</a:t>
                      </a:r>
                      <a:r>
                        <a:rPr b="0" lang="en-GB" sz="800" u="none" cap="none" strike="noStrike">
                          <a:solidFill>
                            <a:schemeClr val="dk1"/>
                          </a:solidFill>
                        </a:rPr>
                        <a:t>. By 2020, the UK aims for 15% of its energy to come from </a:t>
                      </a:r>
                      <a:r>
                        <a:rPr b="1" lang="en-GB" sz="800" u="none" cap="none" strike="noStrike">
                          <a:solidFill>
                            <a:schemeClr val="dk1"/>
                          </a:solidFill>
                        </a:rPr>
                        <a:t>renewable sources</a:t>
                      </a:r>
                      <a:r>
                        <a:rPr b="0" lang="en-GB" sz="800" u="none" cap="none" strike="noStrike">
                          <a:solidFill>
                            <a:schemeClr val="dk1"/>
                          </a:solidFill>
                        </a:rPr>
                        <a:t>. These renewable sources do not contribute to </a:t>
                      </a:r>
                      <a:r>
                        <a:rPr b="1" lang="en-GB" sz="800" u="none" cap="none" strike="noStrike">
                          <a:solidFill>
                            <a:schemeClr val="dk1"/>
                          </a:solidFill>
                        </a:rPr>
                        <a:t>climate change</a:t>
                      </a:r>
                      <a:r>
                        <a:rPr b="0" lang="en-GB" sz="800" u="none" cap="none" strike="noStrike">
                          <a:solidFill>
                            <a:schemeClr val="dk1"/>
                          </a:solidFill>
                        </a:rPr>
                        <a:t>.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04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 u="none" cap="none" strike="noStrike">
                          <a:solidFill>
                            <a:schemeClr val="dk1"/>
                          </a:solidFill>
                        </a:rPr>
                        <a:t>Changes in Energy Mix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18000">
                <a:tc>
                  <a:txBody>
                    <a:bodyPr/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GB" sz="800">
                          <a:solidFill>
                            <a:schemeClr val="dk1"/>
                          </a:solidFill>
                        </a:rPr>
                        <a:t>75% of the UK’s oil and gas has been used up.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GB" sz="800">
                          <a:solidFill>
                            <a:schemeClr val="dk1"/>
                          </a:solidFill>
                        </a:rPr>
                        <a:t>Coal consumption has declined.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GB" sz="800">
                          <a:solidFill>
                            <a:schemeClr val="dk1"/>
                          </a:solidFill>
                        </a:rPr>
                        <a:t>UK has become too dependent on imported energy.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</a:tr>
            </a:tbl>
          </a:graphicData>
        </a:graphic>
      </p:graphicFrame>
      <p:graphicFrame>
        <p:nvGraphicFramePr>
          <p:cNvPr id="98" name="Google Shape;98;p1"/>
          <p:cNvGraphicFramePr/>
          <p:nvPr/>
        </p:nvGraphicFramePr>
        <p:xfrm>
          <a:off x="6943481" y="5112179"/>
          <a:ext cx="1150819" cy="954107"/>
        </p:xfrm>
        <a:graphic>
          <a:graphicData uri="http://schemas.openxmlformats.org/drawingml/2006/chart">
            <c:chart r:id="rId5"/>
          </a:graphicData>
        </a:graphic>
      </p:graphicFrame>
      <p:graphicFrame>
        <p:nvGraphicFramePr>
          <p:cNvPr id="99" name="Google Shape;99;p1"/>
          <p:cNvGraphicFramePr/>
          <p:nvPr/>
        </p:nvGraphicFramePr>
        <p:xfrm>
          <a:off x="7939390" y="5083343"/>
          <a:ext cx="1150819" cy="954107"/>
        </p:xfrm>
        <a:graphic>
          <a:graphicData uri="http://schemas.openxmlformats.org/drawingml/2006/chart">
            <c:chart r:id="rId6"/>
          </a:graphicData>
        </a:graphic>
      </p:graphicFrame>
      <p:graphicFrame>
        <p:nvGraphicFramePr>
          <p:cNvPr id="100" name="Google Shape;100;p1"/>
          <p:cNvGraphicFramePr/>
          <p:nvPr/>
        </p:nvGraphicFramePr>
        <p:xfrm>
          <a:off x="7129514" y="598068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{5C2490D4-1B86-405C-890C-CA48F18080D6}</a:tableStyleId>
              </a:tblPr>
              <a:tblGrid>
                <a:gridCol w="208275"/>
                <a:gridCol w="429900"/>
                <a:gridCol w="208275"/>
                <a:gridCol w="385225"/>
                <a:gridCol w="208275"/>
                <a:gridCol w="479525"/>
              </a:tblGrid>
              <a:tr h="63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500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Calibri"/>
                        <a:buNone/>
                      </a:pPr>
                      <a:r>
                        <a:rPr b="1" lang="en-GB" sz="500">
                          <a:solidFill>
                            <a:srgbClr val="000000"/>
                          </a:solidFill>
                        </a:rPr>
                        <a:t>Oil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500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500">
                          <a:solidFill>
                            <a:srgbClr val="000000"/>
                          </a:solidFill>
                        </a:rPr>
                        <a:t>Gas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500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500">
                          <a:solidFill>
                            <a:srgbClr val="000000"/>
                          </a:solidFill>
                        </a:rPr>
                        <a:t>Renewable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3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500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Calibri"/>
                        <a:buNone/>
                      </a:pPr>
                      <a:r>
                        <a:rPr b="1" lang="en-GB" sz="500">
                          <a:solidFill>
                            <a:srgbClr val="000000"/>
                          </a:solidFill>
                        </a:rPr>
                        <a:t>Nuclear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500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500">
                          <a:solidFill>
                            <a:srgbClr val="000000"/>
                          </a:solidFill>
                        </a:rPr>
                        <a:t>Coal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500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500">
                          <a:solidFill>
                            <a:srgbClr val="000000"/>
                          </a:solidFill>
                        </a:rPr>
                        <a:t>Other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1" name="Google Shape;101;p1"/>
          <p:cNvGraphicFramePr/>
          <p:nvPr/>
        </p:nvGraphicFramePr>
        <p:xfrm>
          <a:off x="2219475" y="158414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{45AC6393-D5CA-4E5B-8DB7-5667DFE8D106}</a:tableStyleId>
              </a:tblPr>
              <a:tblGrid>
                <a:gridCol w="1676125"/>
                <a:gridCol w="1676125"/>
              </a:tblGrid>
              <a:tr h="2120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900">
                          <a:solidFill>
                            <a:schemeClr val="dk1"/>
                          </a:solidFill>
                        </a:rPr>
                        <a:t>Water in the UK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</a:tr>
              <a:tr h="197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700">
                          <a:solidFill>
                            <a:schemeClr val="dk1"/>
                          </a:solidFill>
                        </a:rPr>
                        <a:t>Growing Demand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700">
                          <a:solidFill>
                            <a:schemeClr val="dk1"/>
                          </a:solidFill>
                        </a:rPr>
                        <a:t>Deficit and Surplus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33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The average water used per household has risen by 70%. This growing demand is predicted to increase by 5% by 2020.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This is due to: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GB" sz="800">
                          <a:solidFill>
                            <a:schemeClr val="dk1"/>
                          </a:solidFill>
                        </a:rPr>
                        <a:t>A growing UK population.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GB" sz="800">
                          <a:solidFill>
                            <a:schemeClr val="dk1"/>
                          </a:solidFill>
                        </a:rPr>
                        <a:t>Water-intensive appliances.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GB" sz="800">
                          <a:solidFill>
                            <a:schemeClr val="dk1"/>
                          </a:solidFill>
                        </a:rPr>
                        <a:t>Showers and baths taken.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GB" sz="800">
                          <a:solidFill>
                            <a:schemeClr val="dk1"/>
                          </a:solidFill>
                        </a:rPr>
                        <a:t>Industrial and leisure use.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GB" sz="800">
                          <a:solidFill>
                            <a:schemeClr val="dk1"/>
                          </a:solidFill>
                        </a:rPr>
                        <a:t>Watering greenhouses.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The north and west have a </a:t>
                      </a: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water surplus </a:t>
                      </a: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(more water than is required).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The south and east have a </a:t>
                      </a: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water deficit </a:t>
                      </a: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(more water needed than is actually available).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More than half of England is experiencing </a:t>
                      </a: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water stress </a:t>
                      </a: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(where demand exceeds supply). </a:t>
                      </a:r>
                      <a:endParaRPr b="0" sz="9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97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GB" sz="700">
                          <a:solidFill>
                            <a:schemeClr val="dk1"/>
                          </a:solidFill>
                        </a:rPr>
                        <a:t>Pollution and Quality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Water stress in the UK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3453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Cause and effects include: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Chemical run-off from farmland can destroy habitats and kills animals. 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Oil from boats and ships poisons wildlife.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Untreated waste from industries creates unsafe drinking water.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Sewage containing bacteria spreads infectious diseases.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54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Calibri"/>
                        <a:buNone/>
                      </a:pPr>
                      <a:r>
                        <a:rPr b="1" lang="en-GB" sz="700">
                          <a:solidFill>
                            <a:schemeClr val="dk1"/>
                          </a:solidFill>
                        </a:rPr>
                        <a:t>Management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700">
                          <a:solidFill>
                            <a:schemeClr val="dk1"/>
                          </a:solidFill>
                        </a:rPr>
                        <a:t>Water Transfer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65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UK has </a:t>
                      </a: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strict laws </a:t>
                      </a: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that limits the amount of discharge from factories and farms.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Education campaigns </a:t>
                      </a: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to</a:t>
                      </a: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inform what can be disposed of safety.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Waste water treatment plants </a:t>
                      </a: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remove dangerous elements to then be used for safe drinking.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Pollution traps catch and filter pollutants.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Water transfer involves moving water through pipes from areas of surplus (Wales) to areas of deficit (London).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Opposition includes: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Effects on </a:t>
                      </a: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land and wildlife</a:t>
                      </a: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.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High maintenance </a:t>
                      </a: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costs</a:t>
                      </a: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.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Char char="•"/>
                      </a:pP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The </a:t>
                      </a:r>
                      <a:r>
                        <a:rPr b="1" lang="en-GB" sz="800">
                          <a:solidFill>
                            <a:schemeClr val="dk1"/>
                          </a:solidFill>
                        </a:rPr>
                        <a:t>amount of energy </a:t>
                      </a:r>
                      <a:r>
                        <a:rPr b="0" lang="en-GB" sz="800">
                          <a:solidFill>
                            <a:schemeClr val="dk1"/>
                          </a:solidFill>
                        </a:rPr>
                        <a:t>required to move water over long distances.  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02" name="Google Shape;102;p1"/>
          <p:cNvPicPr preferRelativeResize="0"/>
          <p:nvPr/>
        </p:nvPicPr>
        <p:blipFill rotWithShape="1">
          <a:blip r:embed="rId7">
            <a:alphaModFix/>
          </a:blip>
          <a:srcRect b="0" l="0" r="0" t="13216"/>
          <a:stretch/>
        </p:blipFill>
        <p:spPr>
          <a:xfrm>
            <a:off x="3954259" y="3526951"/>
            <a:ext cx="1578507" cy="141738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/>
          <p:nvPr/>
        </p:nvSpPr>
        <p:spPr>
          <a:xfrm>
            <a:off x="2183779" y="1574428"/>
            <a:ext cx="3419700" cy="4906200"/>
          </a:xfrm>
          <a:prstGeom prst="rect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0990" y="5858227"/>
            <a:ext cx="904355" cy="91547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>
          <a:xfrm>
            <a:off x="5646312" y="688646"/>
            <a:ext cx="3497688" cy="3280902"/>
          </a:xfrm>
          <a:prstGeom prst="rect">
            <a:avLst/>
          </a:prstGeom>
          <a:noFill/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6" name="Google Shape;106;p1"/>
          <p:cNvGraphicFramePr/>
          <p:nvPr/>
        </p:nvGraphicFramePr>
        <p:xfrm>
          <a:off x="102808" y="65886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{45AC6393-D5CA-4E5B-8DB7-5667DFE8D106}</a:tableStyleId>
              </a:tblPr>
              <a:tblGrid>
                <a:gridCol w="1809975"/>
                <a:gridCol w="1809975"/>
                <a:gridCol w="1809975"/>
              </a:tblGrid>
              <a:tr h="1741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Calibri"/>
                        <a:buNone/>
                      </a:pPr>
                      <a:r>
                        <a:rPr b="1" lang="en-GB" sz="700">
                          <a:solidFill>
                            <a:schemeClr val="dk1"/>
                          </a:solidFill>
                        </a:rPr>
                        <a:t>Resources such as food, energy and water are what is needed for basic human development.</a:t>
                      </a:r>
                      <a:endParaRPr/>
                    </a:p>
                  </a:txBody>
                  <a:tcPr marT="42200" marB="42200" marR="84400" marL="844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633050">
                <a:tc>
                  <a:txBody>
                    <a:bodyPr/>
                    <a:lstStyle/>
                    <a:p>
                      <a:pPr indent="0" lvl="0" marL="69215" marR="7683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Food:</a:t>
                      </a:r>
                      <a:endParaRPr/>
                    </a:p>
                    <a:p>
                      <a:pPr indent="0" lvl="0" marL="69215" marR="76835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Calibri"/>
                        <a:buNone/>
                      </a:pPr>
                      <a:r>
                        <a:rPr b="0" lang="en-GB" sz="700"/>
                        <a:t>Without enough nutritious food, people can become </a:t>
                      </a:r>
                      <a:r>
                        <a:rPr b="1" lang="en-GB" sz="700"/>
                        <a:t>malnourished</a:t>
                      </a:r>
                      <a:r>
                        <a:rPr b="0" lang="en-GB" sz="700"/>
                        <a:t>. This can make them ill . This can prevent people working or receiving education.</a:t>
                      </a:r>
                      <a:endParaRPr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2200" marB="42200" marR="84400" marL="844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Calibri"/>
                        <a:buNone/>
                      </a:pPr>
                      <a:r>
                        <a:rPr b="1" lang="en-GB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Water: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Calibri"/>
                        <a:buNone/>
                      </a:pPr>
                      <a:r>
                        <a:rPr b="0" lang="en-GB" sz="700"/>
                        <a:t>People need a supply of </a:t>
                      </a:r>
                      <a:r>
                        <a:rPr b="1" lang="en-GB" sz="700"/>
                        <a:t>clean and safe water </a:t>
                      </a:r>
                      <a:r>
                        <a:rPr b="0" lang="en-GB" sz="700"/>
                        <a:t>for drinking, cooking and washing. Water is also needed for food, clothes and other products.</a:t>
                      </a:r>
                      <a:endParaRPr/>
                    </a:p>
                  </a:txBody>
                  <a:tcPr marT="42200" marB="42200" marR="84400" marL="844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Calibri"/>
                        <a:buNone/>
                      </a:pPr>
                      <a:r>
                        <a:rPr b="1" lang="en-GB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Energy: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Calibri"/>
                        <a:buNone/>
                      </a:pPr>
                      <a:r>
                        <a:rPr b="0" lang="en-GB" sz="700"/>
                        <a:t>A good supply of energy is needed for a basic standard of living. People need </a:t>
                      </a:r>
                      <a:r>
                        <a:rPr b="1" lang="en-GB" sz="700"/>
                        <a:t>light and heat </a:t>
                      </a:r>
                      <a:r>
                        <a:rPr b="0" lang="en-GB" sz="700"/>
                        <a:t>for cooking or to stay warm. It is also needed for industry.</a:t>
                      </a:r>
                      <a:endParaRPr sz="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42200" marB="42200" marR="84400" marL="844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07" name="Google Shape;107;p1"/>
          <p:cNvSpPr/>
          <p:nvPr/>
        </p:nvSpPr>
        <p:spPr>
          <a:xfrm>
            <a:off x="2934393" y="31940"/>
            <a:ext cx="5604363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This unit focuses on the resources of food, water and energy in the UK before focusing on the global challenges of water usage..</a:t>
            </a:r>
            <a:endParaRPr sz="105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2022-09-06T09:49:22Z</dcterms:created>
  <dc:creator>Windows User</dc:creator>
</cp:coreProperties>
</file>