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14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4128EF-C72C-4BCA-8569-670A61068DD5}" type="doc">
      <dgm:prSet loTypeId="urn:microsoft.com/office/officeart/2005/8/layout/hProcess9" loCatId="process" qsTypeId="urn:microsoft.com/office/officeart/2005/8/quickstyle/simple1" qsCatId="simple" csTypeId="urn:microsoft.com/office/officeart/2005/8/colors/accent1_2" csCatId="accent1" phldr="1"/>
      <dgm:spPr/>
    </dgm:pt>
    <dgm:pt modelId="{5909C1D9-C85D-4066-873D-70E144374349}">
      <dgm:prSet phldrT="[Text]"/>
      <dgm:spPr/>
      <dgm:t>
        <a:bodyPr/>
        <a:lstStyle/>
        <a:p>
          <a:r>
            <a:rPr lang="en-US" dirty="0" smtClean="0">
              <a:latin typeface="Gill Sans"/>
            </a:rPr>
            <a:t>Basic</a:t>
          </a:r>
          <a:endParaRPr lang="en-US" dirty="0">
            <a:latin typeface="Gill Sans"/>
          </a:endParaRPr>
        </a:p>
      </dgm:t>
    </dgm:pt>
    <dgm:pt modelId="{D15BF7A3-6F0D-4796-9C29-03E8CE1896E5}" type="parTrans" cxnId="{8F712DBC-667E-420E-8316-3FD7A5A15D1E}">
      <dgm:prSet/>
      <dgm:spPr/>
      <dgm:t>
        <a:bodyPr/>
        <a:lstStyle/>
        <a:p>
          <a:endParaRPr lang="en-US"/>
        </a:p>
      </dgm:t>
    </dgm:pt>
    <dgm:pt modelId="{B5FE5389-2C8D-4139-A4D8-E1E8150403F0}" type="sibTrans" cxnId="{8F712DBC-667E-420E-8316-3FD7A5A15D1E}">
      <dgm:prSet/>
      <dgm:spPr/>
      <dgm:t>
        <a:bodyPr/>
        <a:lstStyle/>
        <a:p>
          <a:endParaRPr lang="en-US"/>
        </a:p>
      </dgm:t>
    </dgm:pt>
    <dgm:pt modelId="{133E2819-903F-4EA2-B766-603B81EE3110}">
      <dgm:prSet phldrT="[Text]"/>
      <dgm:spPr/>
      <dgm:t>
        <a:bodyPr/>
        <a:lstStyle/>
        <a:p>
          <a:r>
            <a:rPr lang="en-US" dirty="0" smtClean="0">
              <a:latin typeface="Gill Sans"/>
            </a:rPr>
            <a:t>Clear</a:t>
          </a:r>
          <a:endParaRPr lang="en-US" dirty="0">
            <a:latin typeface="Gill Sans"/>
          </a:endParaRPr>
        </a:p>
      </dgm:t>
    </dgm:pt>
    <dgm:pt modelId="{F97B6EFD-E418-4657-8DE6-A011BA7D0E89}" type="parTrans" cxnId="{CF16C53D-6210-4931-A412-2C46318457CE}">
      <dgm:prSet/>
      <dgm:spPr/>
      <dgm:t>
        <a:bodyPr/>
        <a:lstStyle/>
        <a:p>
          <a:endParaRPr lang="en-US"/>
        </a:p>
      </dgm:t>
    </dgm:pt>
    <dgm:pt modelId="{0C5A9B9A-0ACC-4F54-B73C-FDA1B4BC54DD}" type="sibTrans" cxnId="{CF16C53D-6210-4931-A412-2C46318457CE}">
      <dgm:prSet/>
      <dgm:spPr/>
      <dgm:t>
        <a:bodyPr/>
        <a:lstStyle/>
        <a:p>
          <a:endParaRPr lang="en-US"/>
        </a:p>
      </dgm:t>
    </dgm:pt>
    <dgm:pt modelId="{D5C33567-ADAE-4557-A98D-D94DF66A7889}">
      <dgm:prSet phldrT="[Text]"/>
      <dgm:spPr/>
      <dgm:t>
        <a:bodyPr/>
        <a:lstStyle/>
        <a:p>
          <a:r>
            <a:rPr lang="en-US" dirty="0" smtClean="0">
              <a:latin typeface="Gill Sans"/>
            </a:rPr>
            <a:t>Detailed</a:t>
          </a:r>
          <a:endParaRPr lang="en-US" dirty="0">
            <a:latin typeface="Gill Sans"/>
          </a:endParaRPr>
        </a:p>
      </dgm:t>
    </dgm:pt>
    <dgm:pt modelId="{76E1CE33-8369-4D1C-8790-85B3C0DE3C25}" type="parTrans" cxnId="{9DE9456C-C057-463D-83BA-B6AFEF86A185}">
      <dgm:prSet/>
      <dgm:spPr/>
      <dgm:t>
        <a:bodyPr/>
        <a:lstStyle/>
        <a:p>
          <a:endParaRPr lang="en-US"/>
        </a:p>
      </dgm:t>
    </dgm:pt>
    <dgm:pt modelId="{101570A4-B2C0-4468-9FFB-D85BDBFB2948}" type="sibTrans" cxnId="{9DE9456C-C057-463D-83BA-B6AFEF86A185}">
      <dgm:prSet/>
      <dgm:spPr/>
      <dgm:t>
        <a:bodyPr/>
        <a:lstStyle/>
        <a:p>
          <a:endParaRPr lang="en-US"/>
        </a:p>
      </dgm:t>
    </dgm:pt>
    <dgm:pt modelId="{BB5DD13C-5EDB-46F0-ABF5-BE12B0AD5106}" type="pres">
      <dgm:prSet presAssocID="{CD4128EF-C72C-4BCA-8569-670A61068DD5}" presName="CompostProcess" presStyleCnt="0">
        <dgm:presLayoutVars>
          <dgm:dir/>
          <dgm:resizeHandles val="exact"/>
        </dgm:presLayoutVars>
      </dgm:prSet>
      <dgm:spPr/>
    </dgm:pt>
    <dgm:pt modelId="{CE830AC6-BF79-4034-A52A-A5810CF985FA}" type="pres">
      <dgm:prSet presAssocID="{CD4128EF-C72C-4BCA-8569-670A61068DD5}" presName="arrow" presStyleLbl="bgShp" presStyleIdx="0" presStyleCnt="1"/>
      <dgm:spPr/>
    </dgm:pt>
    <dgm:pt modelId="{1FA5B221-3468-47BD-8D51-101CBF274E02}" type="pres">
      <dgm:prSet presAssocID="{CD4128EF-C72C-4BCA-8569-670A61068DD5}" presName="linearProcess" presStyleCnt="0"/>
      <dgm:spPr/>
    </dgm:pt>
    <dgm:pt modelId="{3853191A-234B-449B-A03E-48E97A17625E}" type="pres">
      <dgm:prSet presAssocID="{5909C1D9-C85D-4066-873D-70E144374349}" presName="textNode" presStyleLbl="node1" presStyleIdx="0" presStyleCnt="3">
        <dgm:presLayoutVars>
          <dgm:bulletEnabled val="1"/>
        </dgm:presLayoutVars>
      </dgm:prSet>
      <dgm:spPr/>
      <dgm:t>
        <a:bodyPr/>
        <a:lstStyle/>
        <a:p>
          <a:endParaRPr lang="en-US"/>
        </a:p>
      </dgm:t>
    </dgm:pt>
    <dgm:pt modelId="{B9A5AD9A-D2B9-422F-A1FA-454877FA3817}" type="pres">
      <dgm:prSet presAssocID="{B5FE5389-2C8D-4139-A4D8-E1E8150403F0}" presName="sibTrans" presStyleCnt="0"/>
      <dgm:spPr/>
    </dgm:pt>
    <dgm:pt modelId="{D30EAA77-46D9-44D1-848B-CD54DF9BB32E}" type="pres">
      <dgm:prSet presAssocID="{133E2819-903F-4EA2-B766-603B81EE3110}" presName="textNode" presStyleLbl="node1" presStyleIdx="1" presStyleCnt="3">
        <dgm:presLayoutVars>
          <dgm:bulletEnabled val="1"/>
        </dgm:presLayoutVars>
      </dgm:prSet>
      <dgm:spPr/>
    </dgm:pt>
    <dgm:pt modelId="{EFE144D2-5E3B-4153-B487-7497B173DD7A}" type="pres">
      <dgm:prSet presAssocID="{0C5A9B9A-0ACC-4F54-B73C-FDA1B4BC54DD}" presName="sibTrans" presStyleCnt="0"/>
      <dgm:spPr/>
    </dgm:pt>
    <dgm:pt modelId="{59D1A9B9-E2FF-49EE-8E5E-163D3FE0E03C}" type="pres">
      <dgm:prSet presAssocID="{D5C33567-ADAE-4557-A98D-D94DF66A7889}" presName="textNode" presStyleLbl="node1" presStyleIdx="2" presStyleCnt="3">
        <dgm:presLayoutVars>
          <dgm:bulletEnabled val="1"/>
        </dgm:presLayoutVars>
      </dgm:prSet>
      <dgm:spPr/>
    </dgm:pt>
  </dgm:ptLst>
  <dgm:cxnLst>
    <dgm:cxn modelId="{19CCB7A5-2367-42D2-982C-CD0C726BB48A}" type="presOf" srcId="{5909C1D9-C85D-4066-873D-70E144374349}" destId="{3853191A-234B-449B-A03E-48E97A17625E}" srcOrd="0" destOrd="0" presId="urn:microsoft.com/office/officeart/2005/8/layout/hProcess9"/>
    <dgm:cxn modelId="{413591AA-4BD4-45FD-B6FA-9A747F663E77}" type="presOf" srcId="{133E2819-903F-4EA2-B766-603B81EE3110}" destId="{D30EAA77-46D9-44D1-848B-CD54DF9BB32E}" srcOrd="0" destOrd="0" presId="urn:microsoft.com/office/officeart/2005/8/layout/hProcess9"/>
    <dgm:cxn modelId="{36406960-D8F8-4A3E-8BB1-357D26607F42}" type="presOf" srcId="{CD4128EF-C72C-4BCA-8569-670A61068DD5}" destId="{BB5DD13C-5EDB-46F0-ABF5-BE12B0AD5106}" srcOrd="0" destOrd="0" presId="urn:microsoft.com/office/officeart/2005/8/layout/hProcess9"/>
    <dgm:cxn modelId="{B5BA35DD-9FDA-4F40-83EF-EF7C39D85F8D}" type="presOf" srcId="{D5C33567-ADAE-4557-A98D-D94DF66A7889}" destId="{59D1A9B9-E2FF-49EE-8E5E-163D3FE0E03C}" srcOrd="0" destOrd="0" presId="urn:microsoft.com/office/officeart/2005/8/layout/hProcess9"/>
    <dgm:cxn modelId="{8F712DBC-667E-420E-8316-3FD7A5A15D1E}" srcId="{CD4128EF-C72C-4BCA-8569-670A61068DD5}" destId="{5909C1D9-C85D-4066-873D-70E144374349}" srcOrd="0" destOrd="0" parTransId="{D15BF7A3-6F0D-4796-9C29-03E8CE1896E5}" sibTransId="{B5FE5389-2C8D-4139-A4D8-E1E8150403F0}"/>
    <dgm:cxn modelId="{CF16C53D-6210-4931-A412-2C46318457CE}" srcId="{CD4128EF-C72C-4BCA-8569-670A61068DD5}" destId="{133E2819-903F-4EA2-B766-603B81EE3110}" srcOrd="1" destOrd="0" parTransId="{F97B6EFD-E418-4657-8DE6-A011BA7D0E89}" sibTransId="{0C5A9B9A-0ACC-4F54-B73C-FDA1B4BC54DD}"/>
    <dgm:cxn modelId="{9DE9456C-C057-463D-83BA-B6AFEF86A185}" srcId="{CD4128EF-C72C-4BCA-8569-670A61068DD5}" destId="{D5C33567-ADAE-4557-A98D-D94DF66A7889}" srcOrd="2" destOrd="0" parTransId="{76E1CE33-8369-4D1C-8790-85B3C0DE3C25}" sibTransId="{101570A4-B2C0-4468-9FFB-D85BDBFB2948}"/>
    <dgm:cxn modelId="{1579B575-7519-46A1-B6EC-14B794062150}" type="presParOf" srcId="{BB5DD13C-5EDB-46F0-ABF5-BE12B0AD5106}" destId="{CE830AC6-BF79-4034-A52A-A5810CF985FA}" srcOrd="0" destOrd="0" presId="urn:microsoft.com/office/officeart/2005/8/layout/hProcess9"/>
    <dgm:cxn modelId="{E7EE1E22-BEAB-49DC-AB45-723A8B01337F}" type="presParOf" srcId="{BB5DD13C-5EDB-46F0-ABF5-BE12B0AD5106}" destId="{1FA5B221-3468-47BD-8D51-101CBF274E02}" srcOrd="1" destOrd="0" presId="urn:microsoft.com/office/officeart/2005/8/layout/hProcess9"/>
    <dgm:cxn modelId="{2D014BC5-A108-4071-87E6-492D1F031CF1}" type="presParOf" srcId="{1FA5B221-3468-47BD-8D51-101CBF274E02}" destId="{3853191A-234B-449B-A03E-48E97A17625E}" srcOrd="0" destOrd="0" presId="urn:microsoft.com/office/officeart/2005/8/layout/hProcess9"/>
    <dgm:cxn modelId="{1FE882D3-F0C3-4F70-B3AC-CD996E07DE8A}" type="presParOf" srcId="{1FA5B221-3468-47BD-8D51-101CBF274E02}" destId="{B9A5AD9A-D2B9-422F-A1FA-454877FA3817}" srcOrd="1" destOrd="0" presId="urn:microsoft.com/office/officeart/2005/8/layout/hProcess9"/>
    <dgm:cxn modelId="{69AA3267-FF95-4352-A661-7C06329C1823}" type="presParOf" srcId="{1FA5B221-3468-47BD-8D51-101CBF274E02}" destId="{D30EAA77-46D9-44D1-848B-CD54DF9BB32E}" srcOrd="2" destOrd="0" presId="urn:microsoft.com/office/officeart/2005/8/layout/hProcess9"/>
    <dgm:cxn modelId="{9E20DA0E-DF73-49AB-9D23-2AFB4F8C9E0B}" type="presParOf" srcId="{1FA5B221-3468-47BD-8D51-101CBF274E02}" destId="{EFE144D2-5E3B-4153-B487-7497B173DD7A}" srcOrd="3" destOrd="0" presId="urn:microsoft.com/office/officeart/2005/8/layout/hProcess9"/>
    <dgm:cxn modelId="{C6A03255-7301-485E-9889-BE4EF2E48C01}" type="presParOf" srcId="{1FA5B221-3468-47BD-8D51-101CBF274E02}" destId="{59D1A9B9-E2FF-49EE-8E5E-163D3FE0E03C}" srcOrd="4" destOrd="0" presId="urn:microsoft.com/office/officeart/2005/8/layout/hProcess9"/>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830AC6-BF79-4034-A52A-A5810CF985FA}">
      <dsp:nvSpPr>
        <dsp:cNvPr id="0" name=""/>
        <dsp:cNvSpPr/>
      </dsp:nvSpPr>
      <dsp:spPr>
        <a:xfrm>
          <a:off x="151175" y="0"/>
          <a:ext cx="1713326" cy="563214"/>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53191A-234B-449B-A03E-48E97A17625E}">
      <dsp:nvSpPr>
        <dsp:cNvPr id="0" name=""/>
        <dsp:cNvSpPr/>
      </dsp:nvSpPr>
      <dsp:spPr>
        <a:xfrm>
          <a:off x="68304" y="168964"/>
          <a:ext cx="604703" cy="2252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latin typeface="Gill Sans"/>
            </a:rPr>
            <a:t>Basic</a:t>
          </a:r>
          <a:endParaRPr lang="en-US" sz="900" kern="1200" dirty="0">
            <a:latin typeface="Gill Sans"/>
          </a:endParaRPr>
        </a:p>
      </dsp:txBody>
      <dsp:txXfrm>
        <a:off x="79302" y="179962"/>
        <a:ext cx="582707" cy="203289"/>
      </dsp:txXfrm>
    </dsp:sp>
    <dsp:sp modelId="{D30EAA77-46D9-44D1-848B-CD54DF9BB32E}">
      <dsp:nvSpPr>
        <dsp:cNvPr id="0" name=""/>
        <dsp:cNvSpPr/>
      </dsp:nvSpPr>
      <dsp:spPr>
        <a:xfrm>
          <a:off x="705487" y="168964"/>
          <a:ext cx="604703" cy="2252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latin typeface="Gill Sans"/>
            </a:rPr>
            <a:t>Clear</a:t>
          </a:r>
          <a:endParaRPr lang="en-US" sz="900" kern="1200" dirty="0">
            <a:latin typeface="Gill Sans"/>
          </a:endParaRPr>
        </a:p>
      </dsp:txBody>
      <dsp:txXfrm>
        <a:off x="716485" y="179962"/>
        <a:ext cx="582707" cy="203289"/>
      </dsp:txXfrm>
    </dsp:sp>
    <dsp:sp modelId="{59D1A9B9-E2FF-49EE-8E5E-163D3FE0E03C}">
      <dsp:nvSpPr>
        <dsp:cNvPr id="0" name=""/>
        <dsp:cNvSpPr/>
      </dsp:nvSpPr>
      <dsp:spPr>
        <a:xfrm>
          <a:off x="1342669" y="168964"/>
          <a:ext cx="604703" cy="2252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kern="1200" dirty="0" smtClean="0">
              <a:latin typeface="Gill Sans"/>
            </a:rPr>
            <a:t>Detailed</a:t>
          </a:r>
          <a:endParaRPr lang="en-US" sz="900" kern="1200" dirty="0">
            <a:latin typeface="Gill Sans"/>
          </a:endParaRPr>
        </a:p>
      </dsp:txBody>
      <dsp:txXfrm>
        <a:off x="1353667" y="179962"/>
        <a:ext cx="582707" cy="20328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65111E6-4E7E-4E9C-8D35-EDA597270BAA}" type="datetimeFigureOut">
              <a:rPr lang="en-GB" smtClean="0"/>
              <a:t>06/09/2022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93AF73-A368-4D0D-A7E6-0020FBDF4DAE}" type="slidenum">
              <a:rPr lang="en-GB" smtClean="0"/>
              <a:t>‹#›</a:t>
            </a:fld>
            <a:endParaRPr lang="en-GB"/>
          </a:p>
        </p:txBody>
      </p:sp>
    </p:spTree>
    <p:extLst>
      <p:ext uri="{BB962C8B-B14F-4D97-AF65-F5344CB8AC3E}">
        <p14:creationId xmlns:p14="http://schemas.microsoft.com/office/powerpoint/2010/main" val="1460866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5111E6-4E7E-4E9C-8D35-EDA597270BAA}" type="datetimeFigureOut">
              <a:rPr lang="en-GB" smtClean="0"/>
              <a:t>06/09/2022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93AF73-A368-4D0D-A7E6-0020FBDF4DAE}" type="slidenum">
              <a:rPr lang="en-GB" smtClean="0"/>
              <a:t>‹#›</a:t>
            </a:fld>
            <a:endParaRPr lang="en-GB"/>
          </a:p>
        </p:txBody>
      </p:sp>
    </p:spTree>
    <p:extLst>
      <p:ext uri="{BB962C8B-B14F-4D97-AF65-F5344CB8AC3E}">
        <p14:creationId xmlns:p14="http://schemas.microsoft.com/office/powerpoint/2010/main" val="1740266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65111E6-4E7E-4E9C-8D35-EDA597270BAA}" type="datetimeFigureOut">
              <a:rPr lang="en-GB" smtClean="0"/>
              <a:t>06/09/2022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93AF73-A368-4D0D-A7E6-0020FBDF4DAE}" type="slidenum">
              <a:rPr lang="en-GB" smtClean="0"/>
              <a:t>‹#›</a:t>
            </a:fld>
            <a:endParaRPr lang="en-GB"/>
          </a:p>
        </p:txBody>
      </p:sp>
    </p:spTree>
    <p:extLst>
      <p:ext uri="{BB962C8B-B14F-4D97-AF65-F5344CB8AC3E}">
        <p14:creationId xmlns:p14="http://schemas.microsoft.com/office/powerpoint/2010/main" val="484496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65111E6-4E7E-4E9C-8D35-EDA597270BAA}" type="datetimeFigureOut">
              <a:rPr lang="en-GB" smtClean="0"/>
              <a:t>06/09/2022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93AF73-A368-4D0D-A7E6-0020FBDF4DAE}" type="slidenum">
              <a:rPr lang="en-GB" smtClean="0"/>
              <a:t>‹#›</a:t>
            </a:fld>
            <a:endParaRPr lang="en-GB"/>
          </a:p>
        </p:txBody>
      </p:sp>
    </p:spTree>
    <p:extLst>
      <p:ext uri="{BB962C8B-B14F-4D97-AF65-F5344CB8AC3E}">
        <p14:creationId xmlns:p14="http://schemas.microsoft.com/office/powerpoint/2010/main" val="789332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65111E6-4E7E-4E9C-8D35-EDA597270BAA}" type="datetimeFigureOut">
              <a:rPr lang="en-GB" smtClean="0"/>
              <a:t>06/09/2022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C93AF73-A368-4D0D-A7E6-0020FBDF4DAE}" type="slidenum">
              <a:rPr lang="en-GB" smtClean="0"/>
              <a:t>‹#›</a:t>
            </a:fld>
            <a:endParaRPr lang="en-GB"/>
          </a:p>
        </p:txBody>
      </p:sp>
    </p:spTree>
    <p:extLst>
      <p:ext uri="{BB962C8B-B14F-4D97-AF65-F5344CB8AC3E}">
        <p14:creationId xmlns:p14="http://schemas.microsoft.com/office/powerpoint/2010/main" val="3661141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65111E6-4E7E-4E9C-8D35-EDA597270BAA}" type="datetimeFigureOut">
              <a:rPr lang="en-GB" smtClean="0"/>
              <a:t>06/09/2022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C93AF73-A368-4D0D-A7E6-0020FBDF4DAE}" type="slidenum">
              <a:rPr lang="en-GB" smtClean="0"/>
              <a:t>‹#›</a:t>
            </a:fld>
            <a:endParaRPr lang="en-GB"/>
          </a:p>
        </p:txBody>
      </p:sp>
    </p:spTree>
    <p:extLst>
      <p:ext uri="{BB962C8B-B14F-4D97-AF65-F5344CB8AC3E}">
        <p14:creationId xmlns:p14="http://schemas.microsoft.com/office/powerpoint/2010/main" val="1717690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5111E6-4E7E-4E9C-8D35-EDA597270BAA}" type="datetimeFigureOut">
              <a:rPr lang="en-GB" smtClean="0"/>
              <a:t>06/09/2022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C93AF73-A368-4D0D-A7E6-0020FBDF4DAE}" type="slidenum">
              <a:rPr lang="en-GB" smtClean="0"/>
              <a:t>‹#›</a:t>
            </a:fld>
            <a:endParaRPr lang="en-GB"/>
          </a:p>
        </p:txBody>
      </p:sp>
    </p:spTree>
    <p:extLst>
      <p:ext uri="{BB962C8B-B14F-4D97-AF65-F5344CB8AC3E}">
        <p14:creationId xmlns:p14="http://schemas.microsoft.com/office/powerpoint/2010/main" val="1542220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65111E6-4E7E-4E9C-8D35-EDA597270BAA}" type="datetimeFigureOut">
              <a:rPr lang="en-GB" smtClean="0"/>
              <a:t>06/09/2022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93AF73-A368-4D0D-A7E6-0020FBDF4DAE}" type="slidenum">
              <a:rPr lang="en-GB" smtClean="0"/>
              <a:t>‹#›</a:t>
            </a:fld>
            <a:endParaRPr lang="en-GB"/>
          </a:p>
        </p:txBody>
      </p:sp>
    </p:spTree>
    <p:extLst>
      <p:ext uri="{BB962C8B-B14F-4D97-AF65-F5344CB8AC3E}">
        <p14:creationId xmlns:p14="http://schemas.microsoft.com/office/powerpoint/2010/main" val="3201233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65111E6-4E7E-4E9C-8D35-EDA597270BAA}" type="datetimeFigureOut">
              <a:rPr lang="en-GB" smtClean="0"/>
              <a:t>06/09/2022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C93AF73-A368-4D0D-A7E6-0020FBDF4DAE}" type="slidenum">
              <a:rPr lang="en-GB" smtClean="0"/>
              <a:t>‹#›</a:t>
            </a:fld>
            <a:endParaRPr lang="en-GB"/>
          </a:p>
        </p:txBody>
      </p:sp>
    </p:spTree>
    <p:extLst>
      <p:ext uri="{BB962C8B-B14F-4D97-AF65-F5344CB8AC3E}">
        <p14:creationId xmlns:p14="http://schemas.microsoft.com/office/powerpoint/2010/main" val="2015981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5111E6-4E7E-4E9C-8D35-EDA597270BAA}" type="datetimeFigureOut">
              <a:rPr lang="en-GB" smtClean="0"/>
              <a:t>06/09/2022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93AF73-A368-4D0D-A7E6-0020FBDF4DAE}" type="slidenum">
              <a:rPr lang="en-GB" smtClean="0"/>
              <a:t>‹#›</a:t>
            </a:fld>
            <a:endParaRPr lang="en-GB"/>
          </a:p>
        </p:txBody>
      </p:sp>
    </p:spTree>
    <p:extLst>
      <p:ext uri="{BB962C8B-B14F-4D97-AF65-F5344CB8AC3E}">
        <p14:creationId xmlns:p14="http://schemas.microsoft.com/office/powerpoint/2010/main" val="1601046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65111E6-4E7E-4E9C-8D35-EDA597270BAA}" type="datetimeFigureOut">
              <a:rPr lang="en-GB" smtClean="0"/>
              <a:t>06/09/2022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C93AF73-A368-4D0D-A7E6-0020FBDF4DAE}" type="slidenum">
              <a:rPr lang="en-GB" smtClean="0"/>
              <a:t>‹#›</a:t>
            </a:fld>
            <a:endParaRPr lang="en-GB"/>
          </a:p>
        </p:txBody>
      </p:sp>
    </p:spTree>
    <p:extLst>
      <p:ext uri="{BB962C8B-B14F-4D97-AF65-F5344CB8AC3E}">
        <p14:creationId xmlns:p14="http://schemas.microsoft.com/office/powerpoint/2010/main" val="2054874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5111E6-4E7E-4E9C-8D35-EDA597270BAA}" type="datetimeFigureOut">
              <a:rPr lang="en-GB" smtClean="0"/>
              <a:t>06/09/2022</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93AF73-A368-4D0D-A7E6-0020FBDF4DAE}" type="slidenum">
              <a:rPr lang="en-GB" smtClean="0"/>
              <a:t>‹#›</a:t>
            </a:fld>
            <a:endParaRPr lang="en-GB"/>
          </a:p>
        </p:txBody>
      </p:sp>
    </p:spTree>
    <p:extLst>
      <p:ext uri="{BB962C8B-B14F-4D97-AF65-F5344CB8AC3E}">
        <p14:creationId xmlns:p14="http://schemas.microsoft.com/office/powerpoint/2010/main" val="4188570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diagramLayout" Target="../diagrams/layout1.xml"/><Relationship Id="rId3" Type="http://schemas.openxmlformats.org/officeDocument/2006/relationships/image" Target="../media/image2.png"/><Relationship Id="rId21" Type="http://schemas.microsoft.com/office/2007/relationships/diagramDrawing" Target="../diagrams/drawing1.xml"/><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diagramData" Target="../diagrams/data1.xml"/><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diagramColors" Target="../diagrams/colors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diagramQuickStyle" Target="../diagrams/quickStyle1.xml"/><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52"/>
          <p:cNvPicPr>
            <a:picLocks noChangeAspect="1"/>
          </p:cNvPicPr>
          <p:nvPr/>
        </p:nvPicPr>
        <p:blipFill>
          <a:blip r:embed="rId2"/>
          <a:stretch>
            <a:fillRect/>
          </a:stretch>
        </p:blipFill>
        <p:spPr>
          <a:xfrm>
            <a:off x="5212081" y="3994203"/>
            <a:ext cx="663080" cy="827141"/>
          </a:xfrm>
          <a:prstGeom prst="rect">
            <a:avLst/>
          </a:prstGeom>
        </p:spPr>
      </p:pic>
      <p:sp>
        <p:nvSpPr>
          <p:cNvPr id="11" name="Rectangle 10"/>
          <p:cNvSpPr/>
          <p:nvPr/>
        </p:nvSpPr>
        <p:spPr>
          <a:xfrm>
            <a:off x="0" y="5454947"/>
            <a:ext cx="2116667" cy="140305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0" y="0"/>
            <a:ext cx="9143999" cy="60902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2934393" y="31940"/>
            <a:ext cx="5604363" cy="415498"/>
          </a:xfrm>
          <a:prstGeom prst="rect">
            <a:avLst/>
          </a:prstGeom>
        </p:spPr>
        <p:txBody>
          <a:bodyPr wrap="square">
            <a:spAutoFit/>
          </a:bodyPr>
          <a:lstStyle/>
          <a:p>
            <a:pPr algn="just"/>
            <a:r>
              <a:rPr lang="en-GB" sz="1050" dirty="0" smtClean="0">
                <a:latin typeface="Gill Sans"/>
              </a:rPr>
              <a:t>This </a:t>
            </a:r>
            <a:r>
              <a:rPr lang="en-GB" sz="1050" dirty="0">
                <a:latin typeface="Gill Sans"/>
              </a:rPr>
              <a:t>unit focuses on </a:t>
            </a:r>
            <a:r>
              <a:rPr lang="en-GB" sz="1050" dirty="0" smtClean="0">
                <a:latin typeface="Gill Sans"/>
              </a:rPr>
              <a:t>the key geographical skills required for the GCSE. Building on KS3 cartographic skills whilst developing numerical and GCSE technique skills.</a:t>
            </a:r>
            <a:endParaRPr lang="en-GB" sz="1050" dirty="0">
              <a:solidFill>
                <a:schemeClr val="dk1"/>
              </a:solidFill>
              <a:latin typeface="Gill Sans"/>
              <a:ea typeface="Calibri"/>
              <a:cs typeface="Calibri"/>
              <a:sym typeface="Calibri"/>
            </a:endParaRPr>
          </a:p>
        </p:txBody>
      </p:sp>
      <p:sp>
        <p:nvSpPr>
          <p:cNvPr id="7" name="TextBox 6"/>
          <p:cNvSpPr txBox="1"/>
          <p:nvPr/>
        </p:nvSpPr>
        <p:spPr>
          <a:xfrm>
            <a:off x="3" y="-792"/>
            <a:ext cx="6988629" cy="338554"/>
          </a:xfrm>
          <a:prstGeom prst="rect">
            <a:avLst/>
          </a:prstGeom>
          <a:noFill/>
        </p:spPr>
        <p:txBody>
          <a:bodyPr wrap="square" rtlCol="0">
            <a:spAutoFit/>
          </a:bodyPr>
          <a:lstStyle/>
          <a:p>
            <a:r>
              <a:rPr lang="en-GB" sz="1600" b="1" dirty="0" smtClean="0">
                <a:latin typeface="Gill Sans MT" panose="020B0502020104020203" pitchFamily="34" charset="0"/>
              </a:rPr>
              <a:t>Year </a:t>
            </a:r>
            <a:r>
              <a:rPr lang="en-GB" sz="1600" b="1" dirty="0" smtClean="0">
                <a:latin typeface="Gill Sans MT" panose="020B0502020104020203" pitchFamily="34" charset="0"/>
              </a:rPr>
              <a:t>9 Skills</a:t>
            </a:r>
            <a:endParaRPr lang="en-GB" sz="1600" b="1" dirty="0">
              <a:latin typeface="Gill Sans MT" panose="020B0502020104020203" pitchFamily="34" charset="0"/>
            </a:endParaRPr>
          </a:p>
        </p:txBody>
      </p:sp>
      <p:pic>
        <p:nvPicPr>
          <p:cNvPr id="6" name="Picture 5"/>
          <p:cNvPicPr>
            <a:picLocks noChangeAspect="1"/>
          </p:cNvPicPr>
          <p:nvPr/>
        </p:nvPicPr>
        <p:blipFill>
          <a:blip r:embed="rId3"/>
          <a:stretch>
            <a:fillRect/>
          </a:stretch>
        </p:blipFill>
        <p:spPr>
          <a:xfrm>
            <a:off x="8590058" y="1"/>
            <a:ext cx="553941" cy="609020"/>
          </a:xfrm>
          <a:prstGeom prst="rect">
            <a:avLst/>
          </a:prstGeom>
        </p:spPr>
      </p:pic>
      <p:sp>
        <p:nvSpPr>
          <p:cNvPr id="8" name="TextBox 7"/>
          <p:cNvSpPr txBox="1"/>
          <p:nvPr/>
        </p:nvSpPr>
        <p:spPr>
          <a:xfrm>
            <a:off x="0" y="220008"/>
            <a:ext cx="2934393" cy="415498"/>
          </a:xfrm>
          <a:prstGeom prst="rect">
            <a:avLst/>
          </a:prstGeom>
          <a:noFill/>
        </p:spPr>
        <p:txBody>
          <a:bodyPr wrap="square" rtlCol="0">
            <a:spAutoFit/>
          </a:bodyPr>
          <a:lstStyle/>
          <a:p>
            <a:r>
              <a:rPr lang="en-GB" sz="1050" i="1" dirty="0">
                <a:latin typeface="Gill Sans MT" panose="020B0502020104020203" pitchFamily="34" charset="0"/>
              </a:rPr>
              <a:t>Game Changer – </a:t>
            </a:r>
            <a:r>
              <a:rPr lang="en-GB" sz="1050" i="1" dirty="0" smtClean="0">
                <a:latin typeface="Gill Sans MT" panose="020B0502020104020203" pitchFamily="34" charset="0"/>
              </a:rPr>
              <a:t>‘I can </a:t>
            </a:r>
            <a:r>
              <a:rPr lang="en-GB" sz="1050" i="1" dirty="0" smtClean="0">
                <a:latin typeface="Gill Sans MT" panose="020B0502020104020203" pitchFamily="34" charset="0"/>
              </a:rPr>
              <a:t>use a range of geographical skills to understand space &amp; place.’ </a:t>
            </a:r>
            <a:endParaRPr lang="en-GB" sz="1050" i="1" dirty="0">
              <a:latin typeface="Gill Sans MT" panose="020B0502020104020203" pitchFamily="34" charset="0"/>
            </a:endParaRPr>
          </a:p>
        </p:txBody>
      </p:sp>
      <p:graphicFrame>
        <p:nvGraphicFramePr>
          <p:cNvPr id="9" name="Table 8"/>
          <p:cNvGraphicFramePr>
            <a:graphicFrameLocks noGrp="1"/>
          </p:cNvGraphicFramePr>
          <p:nvPr>
            <p:extLst/>
          </p:nvPr>
        </p:nvGraphicFramePr>
        <p:xfrm>
          <a:off x="0" y="603876"/>
          <a:ext cx="2116664" cy="4857586"/>
        </p:xfrm>
        <a:graphic>
          <a:graphicData uri="http://schemas.openxmlformats.org/drawingml/2006/table">
            <a:tbl>
              <a:tblPr/>
              <a:tblGrid>
                <a:gridCol w="719664">
                  <a:extLst>
                    <a:ext uri="{9D8B030D-6E8A-4147-A177-3AD203B41FA5}">
                      <a16:colId xmlns:a16="http://schemas.microsoft.com/office/drawing/2014/main" val="277680312"/>
                    </a:ext>
                  </a:extLst>
                </a:gridCol>
                <a:gridCol w="1397000">
                  <a:extLst>
                    <a:ext uri="{9D8B030D-6E8A-4147-A177-3AD203B41FA5}">
                      <a16:colId xmlns:a16="http://schemas.microsoft.com/office/drawing/2014/main" val="3252865874"/>
                    </a:ext>
                  </a:extLst>
                </a:gridCol>
              </a:tblGrid>
              <a:tr h="834226">
                <a:tc>
                  <a:txBody>
                    <a:bodyPr/>
                    <a:lstStyle/>
                    <a:p>
                      <a:pPr algn="l">
                        <a:lnSpc>
                          <a:spcPct val="107000"/>
                        </a:lnSpc>
                        <a:spcAft>
                          <a:spcPts val="0"/>
                        </a:spcAft>
                      </a:pPr>
                      <a:r>
                        <a:rPr lang="en-GB" sz="900" b="1" dirty="0">
                          <a:effectLst/>
                          <a:latin typeface="Gill Sans MT" panose="020B0502020104020203" pitchFamily="34" charset="0"/>
                          <a:ea typeface="Calibri" panose="020F0502020204030204" pitchFamily="34" charset="0"/>
                          <a:cs typeface="Times New Roman" panose="02020603050405020304" pitchFamily="18" charset="0"/>
                        </a:rPr>
                        <a:t>Continent</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000">
                          <a:effectLst/>
                          <a:latin typeface="Gill Sans MT" panose="020B0502020104020203" pitchFamily="34" charset="0"/>
                          <a:ea typeface="Calibri" panose="020F0502020204030204" pitchFamily="34" charset="0"/>
                          <a:cs typeface="Times New Roman" panose="02020603050405020304" pitchFamily="18" charset="0"/>
                        </a:rPr>
                        <a:t>One of the seven large land masses of the earth</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93113732"/>
                  </a:ext>
                </a:extLst>
              </a:tr>
              <a:tr h="518222">
                <a:tc>
                  <a:txBody>
                    <a:bodyPr/>
                    <a:lstStyle/>
                    <a:p>
                      <a:pPr algn="l">
                        <a:lnSpc>
                          <a:spcPct val="107000"/>
                        </a:lnSpc>
                        <a:spcAft>
                          <a:spcPts val="0"/>
                        </a:spcAft>
                      </a:pPr>
                      <a:r>
                        <a:rPr lang="en-GB" sz="1000" b="1">
                          <a:effectLst/>
                          <a:latin typeface="Gill Sans MT" panose="020B0502020104020203" pitchFamily="34" charset="0"/>
                          <a:ea typeface="Calibri" panose="020F0502020204030204" pitchFamily="34" charset="0"/>
                          <a:cs typeface="Times New Roman" panose="02020603050405020304" pitchFamily="18" charset="0"/>
                        </a:rPr>
                        <a:t>Country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000">
                          <a:effectLst/>
                          <a:latin typeface="Gill Sans MT" panose="020B0502020104020203" pitchFamily="34" charset="0"/>
                          <a:ea typeface="Calibri" panose="020F0502020204030204" pitchFamily="34" charset="0"/>
                          <a:cs typeface="Times New Roman" panose="02020603050405020304" pitchFamily="18" charset="0"/>
                        </a:rPr>
                        <a:t>A nation with its own government occupying a particular territory</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63982152"/>
                  </a:ext>
                </a:extLst>
              </a:tr>
              <a:tr h="690963">
                <a:tc>
                  <a:txBody>
                    <a:bodyPr/>
                    <a:lstStyle/>
                    <a:p>
                      <a:pPr algn="l">
                        <a:lnSpc>
                          <a:spcPct val="107000"/>
                        </a:lnSpc>
                        <a:spcAft>
                          <a:spcPts val="0"/>
                        </a:spcAft>
                      </a:pPr>
                      <a:r>
                        <a:rPr lang="en-GB" sz="900" b="1" dirty="0">
                          <a:effectLst/>
                          <a:latin typeface="Gill Sans MT" panose="020B0502020104020203" pitchFamily="34" charset="0"/>
                          <a:ea typeface="Calibri" panose="020F0502020204030204" pitchFamily="34" charset="0"/>
                          <a:cs typeface="Times New Roman" panose="02020603050405020304" pitchFamily="18" charset="0"/>
                        </a:rPr>
                        <a:t>Longitude</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000">
                          <a:effectLst/>
                          <a:latin typeface="Gill Sans MT" panose="020B0502020104020203" pitchFamily="34" charset="0"/>
                          <a:ea typeface="Calibri" panose="020F0502020204030204" pitchFamily="34" charset="0"/>
                          <a:cs typeface="Times New Roman" panose="02020603050405020304" pitchFamily="18" charset="0"/>
                        </a:rPr>
                        <a:t>The lines down the earth showing east or west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98938569"/>
                  </a:ext>
                </a:extLst>
              </a:tr>
              <a:tr h="780961">
                <a:tc>
                  <a:txBody>
                    <a:bodyPr/>
                    <a:lstStyle/>
                    <a:p>
                      <a:pPr algn="l">
                        <a:lnSpc>
                          <a:spcPct val="107000"/>
                        </a:lnSpc>
                        <a:spcAft>
                          <a:spcPts val="0"/>
                        </a:spcAft>
                      </a:pPr>
                      <a:r>
                        <a:rPr lang="en-GB" sz="1000" b="1">
                          <a:effectLst/>
                          <a:latin typeface="Gill Sans MT" panose="020B0502020104020203" pitchFamily="34" charset="0"/>
                          <a:ea typeface="Calibri" panose="020F0502020204030204" pitchFamily="34" charset="0"/>
                          <a:cs typeface="Times New Roman" panose="02020603050405020304" pitchFamily="18" charset="0"/>
                        </a:rPr>
                        <a:t>Latitude</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000">
                          <a:effectLst/>
                          <a:latin typeface="Gill Sans MT" panose="020B0502020104020203" pitchFamily="34" charset="0"/>
                          <a:ea typeface="Calibri" panose="020F0502020204030204" pitchFamily="34" charset="0"/>
                          <a:cs typeface="Times New Roman" panose="02020603050405020304" pitchFamily="18" charset="0"/>
                        </a:rPr>
                        <a:t>The lines across the earth showing north and south</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13137765"/>
                  </a:ext>
                </a:extLst>
              </a:tr>
              <a:tr h="690963">
                <a:tc>
                  <a:txBody>
                    <a:bodyPr/>
                    <a:lstStyle/>
                    <a:p>
                      <a:pPr algn="l">
                        <a:lnSpc>
                          <a:spcPct val="107000"/>
                        </a:lnSpc>
                        <a:spcAft>
                          <a:spcPts val="0"/>
                        </a:spcAft>
                      </a:pPr>
                      <a:r>
                        <a:rPr lang="en-GB" sz="1000" b="1">
                          <a:effectLst/>
                          <a:latin typeface="Gill Sans MT" panose="020B0502020104020203" pitchFamily="34" charset="0"/>
                          <a:ea typeface="Calibri" panose="020F0502020204030204" pitchFamily="34" charset="0"/>
                          <a:cs typeface="Times New Roman" panose="02020603050405020304" pitchFamily="18" charset="0"/>
                        </a:rPr>
                        <a:t>Contour Lines</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000">
                          <a:effectLst/>
                          <a:latin typeface="Gill Sans MT" panose="020B0502020104020203" pitchFamily="34" charset="0"/>
                          <a:ea typeface="Calibri" panose="020F0502020204030204" pitchFamily="34" charset="0"/>
                          <a:cs typeface="Times New Roman" panose="02020603050405020304" pitchFamily="18" charset="0"/>
                        </a:rPr>
                        <a:t>Brown lines on a map which show height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9260674"/>
                  </a:ext>
                </a:extLst>
              </a:tr>
              <a:tr h="560854">
                <a:tc>
                  <a:txBody>
                    <a:bodyPr/>
                    <a:lstStyle/>
                    <a:p>
                      <a:pPr algn="l">
                        <a:lnSpc>
                          <a:spcPct val="107000"/>
                        </a:lnSpc>
                        <a:spcAft>
                          <a:spcPts val="0"/>
                        </a:spcAft>
                      </a:pPr>
                      <a:r>
                        <a:rPr lang="en-GB" sz="1000" b="1">
                          <a:effectLst/>
                          <a:latin typeface="Gill Sans MT" panose="020B0502020104020203" pitchFamily="34" charset="0"/>
                          <a:ea typeface="Calibri" panose="020F0502020204030204" pitchFamily="34" charset="0"/>
                          <a:cs typeface="Times New Roman" panose="02020603050405020304" pitchFamily="18" charset="0"/>
                        </a:rPr>
                        <a:t>Relief</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000">
                          <a:effectLst/>
                          <a:latin typeface="Gill Sans MT" panose="020B0502020104020203" pitchFamily="34" charset="0"/>
                          <a:ea typeface="Calibri" panose="020F0502020204030204" pitchFamily="34" charset="0"/>
                          <a:cs typeface="Times New Roman" panose="02020603050405020304" pitchFamily="18" charset="0"/>
                        </a:rPr>
                        <a:t>The height of the land</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97614207"/>
                  </a:ext>
                </a:extLst>
              </a:tr>
              <a:tr h="781397">
                <a:tc>
                  <a:txBody>
                    <a:bodyPr/>
                    <a:lstStyle/>
                    <a:p>
                      <a:pPr algn="l">
                        <a:lnSpc>
                          <a:spcPct val="107000"/>
                        </a:lnSpc>
                        <a:spcAft>
                          <a:spcPts val="0"/>
                        </a:spcAft>
                      </a:pPr>
                      <a:r>
                        <a:rPr lang="en-GB" sz="1000" b="1">
                          <a:effectLst/>
                          <a:latin typeface="Gill Sans MT" panose="020B0502020104020203" pitchFamily="34" charset="0"/>
                          <a:ea typeface="Calibri" panose="020F0502020204030204" pitchFamily="34" charset="0"/>
                          <a:cs typeface="Times New Roman" panose="02020603050405020304" pitchFamily="18" charset="0"/>
                        </a:rPr>
                        <a:t>OS Map</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algn="l">
                        <a:lnSpc>
                          <a:spcPct val="107000"/>
                        </a:lnSpc>
                        <a:spcAft>
                          <a:spcPts val="0"/>
                        </a:spcAft>
                      </a:pPr>
                      <a:r>
                        <a:rPr lang="en-GB" sz="1000" dirty="0">
                          <a:effectLst/>
                          <a:latin typeface="Gill Sans MT" panose="020B0502020104020203" pitchFamily="34" charset="0"/>
                          <a:ea typeface="Calibri" panose="020F0502020204030204" pitchFamily="34" charset="0"/>
                          <a:cs typeface="Times New Roman" panose="02020603050405020304" pitchFamily="18" charset="0"/>
                        </a:rPr>
                        <a:t>Ordnance Survey is a map of areas of the UK</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56811092"/>
                  </a:ext>
                </a:extLst>
              </a:tr>
            </a:tbl>
          </a:graphicData>
        </a:graphic>
      </p:graphicFrame>
      <p:sp>
        <p:nvSpPr>
          <p:cNvPr id="12" name="TextBox 11"/>
          <p:cNvSpPr txBox="1"/>
          <p:nvPr/>
        </p:nvSpPr>
        <p:spPr>
          <a:xfrm>
            <a:off x="273396" y="5429546"/>
            <a:ext cx="1569874" cy="246221"/>
          </a:xfrm>
          <a:prstGeom prst="rect">
            <a:avLst/>
          </a:prstGeom>
          <a:noFill/>
        </p:spPr>
        <p:txBody>
          <a:bodyPr wrap="square" rtlCol="0">
            <a:spAutoFit/>
          </a:bodyPr>
          <a:lstStyle/>
          <a:p>
            <a:pPr algn="ctr"/>
            <a:r>
              <a:rPr lang="en-GB" sz="1000" dirty="0" smtClean="0">
                <a:latin typeface="Gill Sans MT" panose="020B0502020104020203" pitchFamily="34" charset="0"/>
              </a:rPr>
              <a:t>Find out more:</a:t>
            </a:r>
            <a:endParaRPr lang="en-GB" sz="1000" dirty="0">
              <a:latin typeface="Gill Sans MT" panose="020B0502020104020203" pitchFamily="34" charset="0"/>
            </a:endParaRPr>
          </a:p>
        </p:txBody>
      </p:sp>
      <p:sp>
        <p:nvSpPr>
          <p:cNvPr id="16" name="TextBox 15"/>
          <p:cNvSpPr txBox="1"/>
          <p:nvPr/>
        </p:nvSpPr>
        <p:spPr>
          <a:xfrm>
            <a:off x="-7931" y="5653597"/>
            <a:ext cx="1083734" cy="246221"/>
          </a:xfrm>
          <a:prstGeom prst="rect">
            <a:avLst/>
          </a:prstGeom>
          <a:noFill/>
        </p:spPr>
        <p:txBody>
          <a:bodyPr wrap="square" rtlCol="0">
            <a:spAutoFit/>
          </a:bodyPr>
          <a:lstStyle/>
          <a:p>
            <a:pPr algn="ctr"/>
            <a:r>
              <a:rPr lang="en-GB" sz="1000" dirty="0" smtClean="0">
                <a:latin typeface="Gill Sans MT" panose="020B0502020104020203" pitchFamily="34" charset="0"/>
              </a:rPr>
              <a:t>BBC </a:t>
            </a:r>
            <a:r>
              <a:rPr lang="en-GB" sz="1000" dirty="0" err="1" smtClean="0">
                <a:latin typeface="Gill Sans MT" panose="020B0502020104020203" pitchFamily="34" charset="0"/>
              </a:rPr>
              <a:t>Bitesize</a:t>
            </a:r>
            <a:endParaRPr lang="en-GB" sz="1000" dirty="0">
              <a:latin typeface="Gill Sans MT" panose="020B0502020104020203" pitchFamily="34" charset="0"/>
            </a:endParaRPr>
          </a:p>
        </p:txBody>
      </p:sp>
      <p:sp>
        <p:nvSpPr>
          <p:cNvPr id="17" name="TextBox 16"/>
          <p:cNvSpPr txBox="1"/>
          <p:nvPr/>
        </p:nvSpPr>
        <p:spPr>
          <a:xfrm>
            <a:off x="1019421" y="5653596"/>
            <a:ext cx="1083734" cy="246221"/>
          </a:xfrm>
          <a:prstGeom prst="rect">
            <a:avLst/>
          </a:prstGeom>
          <a:noFill/>
        </p:spPr>
        <p:txBody>
          <a:bodyPr wrap="square" rtlCol="0">
            <a:spAutoFit/>
          </a:bodyPr>
          <a:lstStyle/>
          <a:p>
            <a:pPr algn="ctr"/>
            <a:r>
              <a:rPr lang="en-GB" sz="1000" dirty="0" smtClean="0">
                <a:latin typeface="Gill Sans MT" panose="020B0502020104020203" pitchFamily="34" charset="0"/>
              </a:rPr>
              <a:t>AQA Skills List</a:t>
            </a:r>
            <a:endParaRPr lang="en-GB" sz="1000" dirty="0">
              <a:latin typeface="Gill Sans MT" panose="020B0502020104020203" pitchFamily="34" charset="0"/>
            </a:endParaRPr>
          </a:p>
        </p:txBody>
      </p:sp>
      <p:graphicFrame>
        <p:nvGraphicFramePr>
          <p:cNvPr id="18" name="Table 17"/>
          <p:cNvGraphicFramePr>
            <a:graphicFrameLocks noGrp="1"/>
          </p:cNvGraphicFramePr>
          <p:nvPr>
            <p:extLst/>
          </p:nvPr>
        </p:nvGraphicFramePr>
        <p:xfrm>
          <a:off x="2124600" y="6521029"/>
          <a:ext cx="7019400" cy="335280"/>
        </p:xfrm>
        <a:graphic>
          <a:graphicData uri="http://schemas.openxmlformats.org/drawingml/2006/table">
            <a:tbl>
              <a:tblPr firstRow="1" bandRow="1">
                <a:tableStyleId>{5C22544A-7EE6-4342-B048-85BDC9FD1C3A}</a:tableStyleId>
              </a:tblPr>
              <a:tblGrid>
                <a:gridCol w="1403880">
                  <a:extLst>
                    <a:ext uri="{9D8B030D-6E8A-4147-A177-3AD203B41FA5}">
                      <a16:colId xmlns:a16="http://schemas.microsoft.com/office/drawing/2014/main" val="3373150582"/>
                    </a:ext>
                  </a:extLst>
                </a:gridCol>
                <a:gridCol w="1403880">
                  <a:extLst>
                    <a:ext uri="{9D8B030D-6E8A-4147-A177-3AD203B41FA5}">
                      <a16:colId xmlns:a16="http://schemas.microsoft.com/office/drawing/2014/main" val="966580883"/>
                    </a:ext>
                  </a:extLst>
                </a:gridCol>
                <a:gridCol w="1403880">
                  <a:extLst>
                    <a:ext uri="{9D8B030D-6E8A-4147-A177-3AD203B41FA5}">
                      <a16:colId xmlns:a16="http://schemas.microsoft.com/office/drawing/2014/main" val="1256044078"/>
                    </a:ext>
                  </a:extLst>
                </a:gridCol>
                <a:gridCol w="1403880">
                  <a:extLst>
                    <a:ext uri="{9D8B030D-6E8A-4147-A177-3AD203B41FA5}">
                      <a16:colId xmlns:a16="http://schemas.microsoft.com/office/drawing/2014/main" val="350606383"/>
                    </a:ext>
                  </a:extLst>
                </a:gridCol>
                <a:gridCol w="1403880">
                  <a:extLst>
                    <a:ext uri="{9D8B030D-6E8A-4147-A177-3AD203B41FA5}">
                      <a16:colId xmlns:a16="http://schemas.microsoft.com/office/drawing/2014/main" val="1932996675"/>
                    </a:ext>
                  </a:extLst>
                </a:gridCol>
              </a:tblGrid>
              <a:tr h="221190">
                <a:tc>
                  <a:txBody>
                    <a:bodyPr/>
                    <a:lstStyle/>
                    <a:p>
                      <a:pPr algn="ctr"/>
                      <a:r>
                        <a:rPr lang="en-GB" sz="800" dirty="0" smtClean="0">
                          <a:ln>
                            <a:solidFill>
                              <a:schemeClr val="tx1"/>
                            </a:solidFill>
                          </a:ln>
                          <a:solidFill>
                            <a:schemeClr val="bg1"/>
                          </a:solidFill>
                          <a:latin typeface="Gill Sans MT" panose="020B0502020104020203" pitchFamily="34" charset="0"/>
                        </a:rPr>
                        <a:t>SPACE &amp; PLACE</a:t>
                      </a:r>
                      <a:endParaRPr lang="en-GB" sz="800" dirty="0">
                        <a:ln>
                          <a:solidFill>
                            <a:schemeClr val="tx1"/>
                          </a:solidFill>
                        </a:ln>
                        <a:solidFill>
                          <a:schemeClr val="bg1"/>
                        </a:solidFill>
                        <a:latin typeface="Gill Sans MT" panose="020B05020201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r>
                        <a:rPr lang="en-GB" sz="800" dirty="0" smtClean="0">
                          <a:ln>
                            <a:solidFill>
                              <a:schemeClr val="tx1"/>
                            </a:solidFill>
                          </a:ln>
                          <a:solidFill>
                            <a:schemeClr val="bg1"/>
                          </a:solidFill>
                          <a:latin typeface="Gill Sans MT" panose="020B0502020104020203" pitchFamily="34" charset="0"/>
                        </a:rPr>
                        <a:t>SUSTAINABILITY &amp; STEWARDSHIP</a:t>
                      </a:r>
                      <a:endParaRPr lang="en-GB" sz="800" dirty="0">
                        <a:ln>
                          <a:solidFill>
                            <a:schemeClr val="tx1"/>
                          </a:solidFill>
                        </a:ln>
                        <a:solidFill>
                          <a:schemeClr val="bg1"/>
                        </a:solidFill>
                        <a:latin typeface="Gill Sans MT" panose="020B05020201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GB" sz="800" dirty="0" smtClean="0">
                          <a:ln>
                            <a:solidFill>
                              <a:schemeClr val="tx1"/>
                            </a:solidFill>
                          </a:ln>
                          <a:solidFill>
                            <a:schemeClr val="bg1"/>
                          </a:solidFill>
                          <a:latin typeface="Gill Sans MT" panose="020B0502020104020203" pitchFamily="34" charset="0"/>
                        </a:rPr>
                        <a:t>FUTURE CHANGE &amp; CHALLENGE</a:t>
                      </a:r>
                      <a:endParaRPr lang="en-GB" sz="800" dirty="0">
                        <a:ln>
                          <a:solidFill>
                            <a:schemeClr val="tx1"/>
                          </a:solidFill>
                        </a:ln>
                        <a:solidFill>
                          <a:schemeClr val="bg1"/>
                        </a:solidFill>
                        <a:latin typeface="Gill Sans MT" panose="020B05020201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pPr algn="ctr"/>
                      <a:r>
                        <a:rPr lang="en-GB" sz="800" dirty="0" smtClean="0">
                          <a:ln>
                            <a:solidFill>
                              <a:schemeClr val="tx1"/>
                            </a:solidFill>
                          </a:ln>
                          <a:solidFill>
                            <a:schemeClr val="bg1"/>
                          </a:solidFill>
                          <a:latin typeface="Gill Sans MT" panose="020B0502020104020203" pitchFamily="34" charset="0"/>
                        </a:rPr>
                        <a:t>INTERRELATIONSHIPS</a:t>
                      </a:r>
                      <a:endParaRPr lang="en-GB" sz="800" dirty="0">
                        <a:ln>
                          <a:solidFill>
                            <a:schemeClr val="tx1"/>
                          </a:solidFill>
                        </a:ln>
                        <a:solidFill>
                          <a:schemeClr val="bg1"/>
                        </a:solidFill>
                        <a:latin typeface="Gill Sans MT" panose="020B05020201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r>
                        <a:rPr lang="en-GB" sz="800" dirty="0" smtClean="0">
                          <a:ln>
                            <a:solidFill>
                              <a:schemeClr val="tx1"/>
                            </a:solidFill>
                          </a:ln>
                          <a:solidFill>
                            <a:schemeClr val="bg1"/>
                          </a:solidFill>
                          <a:latin typeface="Gill Sans MT" panose="020B0502020104020203" pitchFamily="34" charset="0"/>
                        </a:rPr>
                        <a:t>GAME CHANGERS</a:t>
                      </a:r>
                      <a:endParaRPr lang="en-GB" sz="800" dirty="0">
                        <a:ln>
                          <a:solidFill>
                            <a:schemeClr val="tx1"/>
                          </a:solidFill>
                        </a:ln>
                        <a:solidFill>
                          <a:schemeClr val="bg1"/>
                        </a:solidFill>
                        <a:latin typeface="Gill Sans MT" panose="020B05020201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973592085"/>
                  </a:ext>
                </a:extLst>
              </a:tr>
            </a:tbl>
          </a:graphicData>
        </a:graphic>
      </p:graphicFrame>
      <p:sp>
        <p:nvSpPr>
          <p:cNvPr id="15" name="Rectangle 14"/>
          <p:cNvSpPr/>
          <p:nvPr/>
        </p:nvSpPr>
        <p:spPr>
          <a:xfrm>
            <a:off x="2124600" y="620095"/>
            <a:ext cx="3503116" cy="246221"/>
          </a:xfrm>
          <a:prstGeom prst="rect">
            <a:avLst/>
          </a:prstGeom>
        </p:spPr>
        <p:txBody>
          <a:bodyPr wrap="square">
            <a:spAutoFit/>
          </a:bodyPr>
          <a:lstStyle/>
          <a:p>
            <a:pPr algn="ctr"/>
            <a:r>
              <a:rPr lang="en-GB" sz="1000" b="1" dirty="0" smtClean="0">
                <a:latin typeface="Gill Sans MT" panose="020B0502020104020203" pitchFamily="34" charset="0"/>
              </a:rPr>
              <a:t>Cartographic Skills</a:t>
            </a:r>
            <a:endParaRPr lang="en-GB" sz="1000" b="1" dirty="0">
              <a:latin typeface="Gill Sans MT" panose="020B0502020104020203" pitchFamily="34" charset="0"/>
            </a:endParaRPr>
          </a:p>
        </p:txBody>
      </p:sp>
      <p:sp>
        <p:nvSpPr>
          <p:cNvPr id="20" name="Rectangle 19"/>
          <p:cNvSpPr/>
          <p:nvPr/>
        </p:nvSpPr>
        <p:spPr>
          <a:xfrm>
            <a:off x="5908858" y="4115515"/>
            <a:ext cx="3194535" cy="246221"/>
          </a:xfrm>
          <a:prstGeom prst="rect">
            <a:avLst/>
          </a:prstGeom>
        </p:spPr>
        <p:txBody>
          <a:bodyPr wrap="square">
            <a:spAutoFit/>
          </a:bodyPr>
          <a:lstStyle/>
          <a:p>
            <a:pPr algn="ctr"/>
            <a:r>
              <a:rPr lang="en-GB" sz="1000" b="1" dirty="0" smtClean="0">
                <a:latin typeface="Gill Sans MT" panose="020B0502020104020203" pitchFamily="34" charset="0"/>
              </a:rPr>
              <a:t>GCSE Extended Writing</a:t>
            </a:r>
            <a:endParaRPr lang="en-GB" sz="1000" b="1" dirty="0">
              <a:latin typeface="Gill Sans MT" panose="020B0502020104020203" pitchFamily="34" charset="0"/>
            </a:endParaRPr>
          </a:p>
        </p:txBody>
      </p:sp>
      <p:sp>
        <p:nvSpPr>
          <p:cNvPr id="21" name="Rectangle 20"/>
          <p:cNvSpPr/>
          <p:nvPr/>
        </p:nvSpPr>
        <p:spPr>
          <a:xfrm>
            <a:off x="5973069" y="633910"/>
            <a:ext cx="3170929" cy="246221"/>
          </a:xfrm>
          <a:prstGeom prst="rect">
            <a:avLst/>
          </a:prstGeom>
        </p:spPr>
        <p:txBody>
          <a:bodyPr wrap="square">
            <a:spAutoFit/>
          </a:bodyPr>
          <a:lstStyle/>
          <a:p>
            <a:pPr algn="ctr"/>
            <a:r>
              <a:rPr lang="en-GB" sz="1000" b="1" dirty="0" smtClean="0">
                <a:latin typeface="Gill Sans MT" panose="020B0502020104020203" pitchFamily="34" charset="0"/>
              </a:rPr>
              <a:t>Numerical Skills</a:t>
            </a:r>
            <a:endParaRPr lang="en-GB" sz="1000" b="1" dirty="0">
              <a:latin typeface="Gill Sans MT" panose="020B0502020104020203" pitchFamily="34" charset="0"/>
            </a:endParaRPr>
          </a:p>
        </p:txBody>
      </p:sp>
      <p:pic>
        <p:nvPicPr>
          <p:cNvPr id="26" name="Picture 25"/>
          <p:cNvPicPr>
            <a:picLocks noChangeAspect="1"/>
          </p:cNvPicPr>
          <p:nvPr/>
        </p:nvPicPr>
        <p:blipFill>
          <a:blip r:embed="rId4"/>
          <a:stretch>
            <a:fillRect/>
          </a:stretch>
        </p:blipFill>
        <p:spPr>
          <a:xfrm>
            <a:off x="123885" y="5894242"/>
            <a:ext cx="820102" cy="820102"/>
          </a:xfrm>
          <a:prstGeom prst="rect">
            <a:avLst/>
          </a:prstGeom>
        </p:spPr>
      </p:pic>
      <p:pic>
        <p:nvPicPr>
          <p:cNvPr id="34" name="Picture 33"/>
          <p:cNvPicPr>
            <a:picLocks noChangeAspect="1"/>
          </p:cNvPicPr>
          <p:nvPr/>
        </p:nvPicPr>
        <p:blipFill>
          <a:blip r:embed="rId5"/>
          <a:stretch>
            <a:fillRect/>
          </a:stretch>
        </p:blipFill>
        <p:spPr>
          <a:xfrm>
            <a:off x="1143306" y="5883772"/>
            <a:ext cx="820102" cy="841041"/>
          </a:xfrm>
          <a:prstGeom prst="rect">
            <a:avLst/>
          </a:prstGeom>
        </p:spPr>
      </p:pic>
      <p:sp>
        <p:nvSpPr>
          <p:cNvPr id="46" name="Rectangle 45"/>
          <p:cNvSpPr/>
          <p:nvPr/>
        </p:nvSpPr>
        <p:spPr>
          <a:xfrm>
            <a:off x="1921791" y="4816804"/>
            <a:ext cx="1342521" cy="246221"/>
          </a:xfrm>
          <a:prstGeom prst="rect">
            <a:avLst/>
          </a:prstGeom>
        </p:spPr>
        <p:txBody>
          <a:bodyPr wrap="square">
            <a:spAutoFit/>
          </a:bodyPr>
          <a:lstStyle/>
          <a:p>
            <a:pPr algn="ctr"/>
            <a:r>
              <a:rPr lang="en-GB" sz="1000" b="1" dirty="0" smtClean="0">
                <a:latin typeface="Gill Sans MT" panose="020B0502020104020203" pitchFamily="34" charset="0"/>
              </a:rPr>
              <a:t>Fieldwork</a:t>
            </a:r>
            <a:endParaRPr lang="en-GB" sz="1000" b="1" dirty="0">
              <a:latin typeface="Gill Sans MT" panose="020B0502020104020203" pitchFamily="34" charset="0"/>
            </a:endParaRPr>
          </a:p>
        </p:txBody>
      </p:sp>
      <p:sp>
        <p:nvSpPr>
          <p:cNvPr id="35" name="Rectangle 34"/>
          <p:cNvSpPr/>
          <p:nvPr/>
        </p:nvSpPr>
        <p:spPr>
          <a:xfrm>
            <a:off x="2194559" y="4983794"/>
            <a:ext cx="1956683" cy="1446550"/>
          </a:xfrm>
          <a:prstGeom prst="rect">
            <a:avLst/>
          </a:prstGeom>
        </p:spPr>
        <p:txBody>
          <a:bodyPr wrap="square">
            <a:spAutoFit/>
          </a:bodyPr>
          <a:lstStyle/>
          <a:p>
            <a:r>
              <a:rPr lang="en-GB" sz="800" dirty="0">
                <a:solidFill>
                  <a:srgbClr val="231F20"/>
                </a:solidFill>
                <a:latin typeface="Gill Sans"/>
              </a:rPr>
              <a:t>An enquiry is a question that you set out to prove or disprove. A hypothesis is very similar, though it is a statement rather than a question. Both can be either physical or human in nature:</a:t>
            </a:r>
          </a:p>
          <a:p>
            <a:pPr>
              <a:buFont typeface="Arial" panose="020B0604020202020204" pitchFamily="34" charset="0"/>
              <a:buChar char="•"/>
            </a:pPr>
            <a:r>
              <a:rPr lang="en-GB" sz="800" dirty="0" smtClean="0">
                <a:solidFill>
                  <a:srgbClr val="231F20"/>
                </a:solidFill>
                <a:latin typeface="Gill Sans"/>
              </a:rPr>
              <a:t> physical </a:t>
            </a:r>
            <a:r>
              <a:rPr lang="en-GB" sz="800" dirty="0">
                <a:solidFill>
                  <a:srgbClr val="231F20"/>
                </a:solidFill>
                <a:latin typeface="Gill Sans"/>
              </a:rPr>
              <a:t>enquiries will look at natural landscapes, </a:t>
            </a:r>
            <a:r>
              <a:rPr lang="en-GB" sz="800" dirty="0" err="1">
                <a:solidFill>
                  <a:srgbClr val="231F20"/>
                </a:solidFill>
                <a:latin typeface="Gill Sans"/>
              </a:rPr>
              <a:t>eg</a:t>
            </a:r>
            <a:r>
              <a:rPr lang="en-GB" sz="800" dirty="0">
                <a:solidFill>
                  <a:srgbClr val="231F20"/>
                </a:solidFill>
                <a:latin typeface="Gill Sans"/>
              </a:rPr>
              <a:t> rivers or coasts</a:t>
            </a:r>
          </a:p>
          <a:p>
            <a:pPr>
              <a:buFont typeface="Arial" panose="020B0604020202020204" pitchFamily="34" charset="0"/>
              <a:buChar char="•"/>
            </a:pPr>
            <a:r>
              <a:rPr lang="en-GB" sz="800" dirty="0" smtClean="0">
                <a:solidFill>
                  <a:srgbClr val="231F20"/>
                </a:solidFill>
                <a:latin typeface="Gill Sans"/>
              </a:rPr>
              <a:t> human </a:t>
            </a:r>
            <a:r>
              <a:rPr lang="en-GB" sz="800" dirty="0">
                <a:solidFill>
                  <a:srgbClr val="231F20"/>
                </a:solidFill>
                <a:latin typeface="Gill Sans"/>
              </a:rPr>
              <a:t>enquiries will look at environments that are created by people, </a:t>
            </a:r>
            <a:r>
              <a:rPr lang="en-GB" sz="800" dirty="0" err="1">
                <a:solidFill>
                  <a:srgbClr val="231F20"/>
                </a:solidFill>
                <a:latin typeface="Gill Sans"/>
              </a:rPr>
              <a:t>eg</a:t>
            </a:r>
            <a:r>
              <a:rPr lang="en-GB" sz="800" dirty="0">
                <a:solidFill>
                  <a:srgbClr val="231F20"/>
                </a:solidFill>
                <a:latin typeface="Gill Sans"/>
              </a:rPr>
              <a:t> cities or tourist resorts</a:t>
            </a:r>
            <a:endParaRPr lang="en-GB" sz="800" i="0" dirty="0">
              <a:solidFill>
                <a:srgbClr val="231F20"/>
              </a:solidFill>
              <a:effectLst/>
              <a:latin typeface="Gill Sans"/>
            </a:endParaRPr>
          </a:p>
        </p:txBody>
      </p:sp>
      <p:pic>
        <p:nvPicPr>
          <p:cNvPr id="37" name="Picture 36"/>
          <p:cNvPicPr>
            <a:picLocks noChangeAspect="1"/>
          </p:cNvPicPr>
          <p:nvPr/>
        </p:nvPicPr>
        <p:blipFill>
          <a:blip r:embed="rId6"/>
          <a:stretch>
            <a:fillRect/>
          </a:stretch>
        </p:blipFill>
        <p:spPr>
          <a:xfrm>
            <a:off x="4151246" y="4961621"/>
            <a:ext cx="1355167" cy="1310172"/>
          </a:xfrm>
          <a:prstGeom prst="rect">
            <a:avLst/>
          </a:prstGeom>
        </p:spPr>
      </p:pic>
      <p:pic>
        <p:nvPicPr>
          <p:cNvPr id="45" name="Picture 44"/>
          <p:cNvPicPr>
            <a:picLocks noChangeAspect="1"/>
          </p:cNvPicPr>
          <p:nvPr/>
        </p:nvPicPr>
        <p:blipFill>
          <a:blip r:embed="rId7"/>
          <a:stretch>
            <a:fillRect/>
          </a:stretch>
        </p:blipFill>
        <p:spPr>
          <a:xfrm>
            <a:off x="4599949" y="668183"/>
            <a:ext cx="929542" cy="867752"/>
          </a:xfrm>
          <a:prstGeom prst="rect">
            <a:avLst/>
          </a:prstGeom>
        </p:spPr>
      </p:pic>
      <p:sp>
        <p:nvSpPr>
          <p:cNvPr id="47" name="Rectangle 46"/>
          <p:cNvSpPr/>
          <p:nvPr/>
        </p:nvSpPr>
        <p:spPr>
          <a:xfrm>
            <a:off x="2124600" y="802349"/>
            <a:ext cx="2377440" cy="584775"/>
          </a:xfrm>
          <a:prstGeom prst="rect">
            <a:avLst/>
          </a:prstGeom>
        </p:spPr>
        <p:txBody>
          <a:bodyPr wrap="square">
            <a:spAutoFit/>
          </a:bodyPr>
          <a:lstStyle/>
          <a:p>
            <a:r>
              <a:rPr lang="en-GB" sz="800" dirty="0" smtClean="0">
                <a:solidFill>
                  <a:srgbClr val="231F20"/>
                </a:solidFill>
                <a:latin typeface="Gill Sans"/>
              </a:rPr>
              <a:t>Maps </a:t>
            </a:r>
            <a:r>
              <a:rPr lang="en-GB" sz="800" dirty="0">
                <a:solidFill>
                  <a:srgbClr val="231F20"/>
                </a:solidFill>
                <a:latin typeface="Gill Sans"/>
              </a:rPr>
              <a:t>should have a direction arrow to show which way is north</a:t>
            </a:r>
            <a:r>
              <a:rPr lang="en-GB" sz="800" dirty="0" smtClean="0">
                <a:solidFill>
                  <a:srgbClr val="231F20"/>
                </a:solidFill>
                <a:latin typeface="Gill Sans"/>
              </a:rPr>
              <a:t>.  From this you can work out other directions.  Speak like a geography use compass points to locate places.</a:t>
            </a:r>
            <a:endParaRPr lang="en-GB" sz="800" dirty="0">
              <a:latin typeface="Gill Sans"/>
            </a:endParaRPr>
          </a:p>
        </p:txBody>
      </p:sp>
      <p:pic>
        <p:nvPicPr>
          <p:cNvPr id="48" name="Picture 47"/>
          <p:cNvPicPr>
            <a:picLocks noChangeAspect="1"/>
          </p:cNvPicPr>
          <p:nvPr/>
        </p:nvPicPr>
        <p:blipFill>
          <a:blip r:embed="rId8"/>
          <a:stretch>
            <a:fillRect/>
          </a:stretch>
        </p:blipFill>
        <p:spPr>
          <a:xfrm>
            <a:off x="2165618" y="1391720"/>
            <a:ext cx="1554134" cy="1123060"/>
          </a:xfrm>
          <a:prstGeom prst="rect">
            <a:avLst/>
          </a:prstGeom>
        </p:spPr>
      </p:pic>
      <p:sp>
        <p:nvSpPr>
          <p:cNvPr id="49" name="Rectangle 48"/>
          <p:cNvSpPr/>
          <p:nvPr/>
        </p:nvSpPr>
        <p:spPr>
          <a:xfrm>
            <a:off x="3760770" y="1549530"/>
            <a:ext cx="1859009" cy="1077218"/>
          </a:xfrm>
          <a:prstGeom prst="rect">
            <a:avLst/>
          </a:prstGeom>
        </p:spPr>
        <p:txBody>
          <a:bodyPr wrap="square">
            <a:spAutoFit/>
          </a:bodyPr>
          <a:lstStyle/>
          <a:p>
            <a:r>
              <a:rPr lang="en-GB" sz="800" dirty="0">
                <a:solidFill>
                  <a:srgbClr val="231F20"/>
                </a:solidFill>
                <a:latin typeface="Gill Sans"/>
              </a:rPr>
              <a:t>Latitude and longitude enable users to find locations </a:t>
            </a:r>
            <a:r>
              <a:rPr lang="en-GB" sz="800" dirty="0" smtClean="0">
                <a:solidFill>
                  <a:srgbClr val="231F20"/>
                </a:solidFill>
                <a:latin typeface="Gill Sans"/>
              </a:rPr>
              <a:t>around the globe.</a:t>
            </a:r>
            <a:endParaRPr lang="en-GB" sz="800" dirty="0">
              <a:solidFill>
                <a:srgbClr val="231F20"/>
              </a:solidFill>
              <a:latin typeface="Gill Sans"/>
            </a:endParaRPr>
          </a:p>
          <a:p>
            <a:pPr>
              <a:buFont typeface="Arial" panose="020B0604020202020204" pitchFamily="34" charset="0"/>
              <a:buChar char="•"/>
            </a:pPr>
            <a:r>
              <a:rPr lang="en-GB" sz="800" dirty="0" smtClean="0">
                <a:solidFill>
                  <a:srgbClr val="231F20"/>
                </a:solidFill>
                <a:latin typeface="Gill Sans"/>
              </a:rPr>
              <a:t> Lines </a:t>
            </a:r>
            <a:r>
              <a:rPr lang="en-GB" sz="800" dirty="0">
                <a:solidFill>
                  <a:srgbClr val="231F20"/>
                </a:solidFill>
                <a:latin typeface="Gill Sans"/>
              </a:rPr>
              <a:t>of latitude run from east to west. The Equator is a line of latitude that lies at 0°. </a:t>
            </a:r>
            <a:r>
              <a:rPr lang="en-GB" sz="800" dirty="0" smtClean="0">
                <a:solidFill>
                  <a:srgbClr val="231F20"/>
                </a:solidFill>
                <a:latin typeface="Gill Sans"/>
              </a:rPr>
              <a:t>Lines </a:t>
            </a:r>
            <a:r>
              <a:rPr lang="en-GB" sz="800" dirty="0">
                <a:solidFill>
                  <a:srgbClr val="231F20"/>
                </a:solidFill>
                <a:latin typeface="Gill Sans"/>
              </a:rPr>
              <a:t>of longitude run from north to south. The Prime or Greenwich Meridian in London is a line of longitude at 0°. </a:t>
            </a:r>
            <a:endParaRPr lang="en-GB" sz="800" b="0" i="0" dirty="0">
              <a:solidFill>
                <a:srgbClr val="231F20"/>
              </a:solidFill>
              <a:effectLst/>
              <a:latin typeface="ReithSans"/>
            </a:endParaRPr>
          </a:p>
        </p:txBody>
      </p:sp>
      <p:pic>
        <p:nvPicPr>
          <p:cNvPr id="50" name="Picture 49"/>
          <p:cNvPicPr>
            <a:picLocks noChangeAspect="1"/>
          </p:cNvPicPr>
          <p:nvPr/>
        </p:nvPicPr>
        <p:blipFill>
          <a:blip r:embed="rId9"/>
          <a:stretch>
            <a:fillRect/>
          </a:stretch>
        </p:blipFill>
        <p:spPr>
          <a:xfrm>
            <a:off x="3633501" y="2609732"/>
            <a:ext cx="2053590" cy="1047195"/>
          </a:xfrm>
          <a:prstGeom prst="rect">
            <a:avLst/>
          </a:prstGeom>
        </p:spPr>
      </p:pic>
      <p:sp>
        <p:nvSpPr>
          <p:cNvPr id="51" name="Rectangle 50"/>
          <p:cNvSpPr/>
          <p:nvPr/>
        </p:nvSpPr>
        <p:spPr>
          <a:xfrm>
            <a:off x="2194560" y="2598737"/>
            <a:ext cx="1364670" cy="954107"/>
          </a:xfrm>
          <a:prstGeom prst="rect">
            <a:avLst/>
          </a:prstGeom>
        </p:spPr>
        <p:txBody>
          <a:bodyPr wrap="square">
            <a:spAutoFit/>
          </a:bodyPr>
          <a:lstStyle/>
          <a:p>
            <a:r>
              <a:rPr lang="en-GB" sz="800" dirty="0">
                <a:solidFill>
                  <a:srgbClr val="231F20"/>
                </a:solidFill>
                <a:latin typeface="Gill Sans"/>
              </a:rPr>
              <a:t>Four-figure grid references locate a place or object within a grid square. </a:t>
            </a:r>
            <a:r>
              <a:rPr lang="en-GB" sz="800" dirty="0">
                <a:latin typeface="Gill Sans"/>
              </a:rPr>
              <a:t>Six-figure grid references locate a place or object within a specific part of a grid square. </a:t>
            </a:r>
            <a:endParaRPr lang="en-GB" sz="800" dirty="0">
              <a:latin typeface="Gill Sans"/>
            </a:endParaRPr>
          </a:p>
        </p:txBody>
      </p:sp>
      <p:sp>
        <p:nvSpPr>
          <p:cNvPr id="56" name="Rectangle 55"/>
          <p:cNvSpPr/>
          <p:nvPr/>
        </p:nvSpPr>
        <p:spPr>
          <a:xfrm>
            <a:off x="2194560" y="3629495"/>
            <a:ext cx="1408203" cy="830997"/>
          </a:xfrm>
          <a:prstGeom prst="rect">
            <a:avLst/>
          </a:prstGeom>
        </p:spPr>
        <p:txBody>
          <a:bodyPr wrap="square">
            <a:spAutoFit/>
          </a:bodyPr>
          <a:lstStyle/>
          <a:p>
            <a:r>
              <a:rPr lang="en-GB" sz="800" dirty="0" smtClean="0">
                <a:solidFill>
                  <a:srgbClr val="231F20"/>
                </a:solidFill>
                <a:latin typeface="Gill Sans MT" panose="020B0502020104020203" pitchFamily="34" charset="0"/>
              </a:rPr>
              <a:t>Most </a:t>
            </a:r>
            <a:r>
              <a:rPr lang="en-GB" sz="800" dirty="0">
                <a:solidFill>
                  <a:srgbClr val="231F20"/>
                </a:solidFill>
                <a:latin typeface="Gill Sans MT" panose="020B0502020104020203" pitchFamily="34" charset="0"/>
              </a:rPr>
              <a:t>maps have a scale. These help us to work out distances on maps. This is given by the scale statement (</a:t>
            </a:r>
            <a:r>
              <a:rPr lang="en-GB" sz="800" dirty="0" err="1">
                <a:solidFill>
                  <a:srgbClr val="231F20"/>
                </a:solidFill>
                <a:latin typeface="Gill Sans MT" panose="020B0502020104020203" pitchFamily="34" charset="0"/>
              </a:rPr>
              <a:t>eg</a:t>
            </a:r>
            <a:r>
              <a:rPr lang="en-GB" sz="800" dirty="0">
                <a:solidFill>
                  <a:srgbClr val="231F20"/>
                </a:solidFill>
                <a:latin typeface="Gill Sans MT" panose="020B0502020104020203" pitchFamily="34" charset="0"/>
              </a:rPr>
              <a:t> 1:25,000) and/or by showing a scale bar.</a:t>
            </a:r>
            <a:endParaRPr lang="en-GB" sz="800" dirty="0">
              <a:latin typeface="Gill Sans MT" panose="020B0502020104020203" pitchFamily="34" charset="0"/>
            </a:endParaRPr>
          </a:p>
        </p:txBody>
      </p:sp>
      <p:pic>
        <p:nvPicPr>
          <p:cNvPr id="59" name="Picture 58"/>
          <p:cNvPicPr>
            <a:picLocks noChangeAspect="1"/>
          </p:cNvPicPr>
          <p:nvPr/>
        </p:nvPicPr>
        <p:blipFill>
          <a:blip r:embed="rId10"/>
          <a:stretch>
            <a:fillRect/>
          </a:stretch>
        </p:blipFill>
        <p:spPr>
          <a:xfrm>
            <a:off x="3468475" y="4002024"/>
            <a:ext cx="700613" cy="585361"/>
          </a:xfrm>
          <a:prstGeom prst="rect">
            <a:avLst/>
          </a:prstGeom>
        </p:spPr>
      </p:pic>
      <p:sp>
        <p:nvSpPr>
          <p:cNvPr id="52" name="Rectangle 51"/>
          <p:cNvSpPr/>
          <p:nvPr/>
        </p:nvSpPr>
        <p:spPr>
          <a:xfrm>
            <a:off x="4187682" y="3580751"/>
            <a:ext cx="1149089" cy="1323439"/>
          </a:xfrm>
          <a:prstGeom prst="rect">
            <a:avLst/>
          </a:prstGeom>
        </p:spPr>
        <p:txBody>
          <a:bodyPr wrap="square">
            <a:spAutoFit/>
          </a:bodyPr>
          <a:lstStyle/>
          <a:p>
            <a:r>
              <a:rPr lang="en-GB" sz="800" dirty="0">
                <a:solidFill>
                  <a:srgbClr val="231F20"/>
                </a:solidFill>
                <a:latin typeface="Gill Sans MT" panose="020B0502020104020203" pitchFamily="34" charset="0"/>
              </a:rPr>
              <a:t>Contour lines are drawn on maps that join places of the same height. They are usually an orange or brown colour. Some contour lines have their height above or below sea level written on them.</a:t>
            </a:r>
            <a:endParaRPr lang="en-GB" sz="800" dirty="0">
              <a:solidFill>
                <a:srgbClr val="231F20"/>
              </a:solidFill>
              <a:latin typeface="Gill Sans MT" panose="020B0502020104020203" pitchFamily="34" charset="0"/>
            </a:endParaRPr>
          </a:p>
        </p:txBody>
      </p:sp>
      <p:sp>
        <p:nvSpPr>
          <p:cNvPr id="62" name="Rectangle 61"/>
          <p:cNvSpPr/>
          <p:nvPr/>
        </p:nvSpPr>
        <p:spPr>
          <a:xfrm>
            <a:off x="2150361" y="681426"/>
            <a:ext cx="3724800" cy="4189510"/>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p:cNvSpPr/>
          <p:nvPr/>
        </p:nvSpPr>
        <p:spPr>
          <a:xfrm>
            <a:off x="2151931" y="4870935"/>
            <a:ext cx="3724800" cy="1601077"/>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p:cNvSpPr/>
          <p:nvPr/>
        </p:nvSpPr>
        <p:spPr>
          <a:xfrm>
            <a:off x="5973068" y="800729"/>
            <a:ext cx="3170931" cy="338554"/>
          </a:xfrm>
          <a:prstGeom prst="rect">
            <a:avLst/>
          </a:prstGeom>
        </p:spPr>
        <p:txBody>
          <a:bodyPr wrap="square">
            <a:spAutoFit/>
          </a:bodyPr>
          <a:lstStyle/>
          <a:p>
            <a:r>
              <a:rPr lang="en-GB" sz="800" dirty="0">
                <a:solidFill>
                  <a:srgbClr val="231F20"/>
                </a:solidFill>
                <a:latin typeface="Gill Sans"/>
              </a:rPr>
              <a:t>Data can be measured in a number of different ways, for example:</a:t>
            </a:r>
            <a:endParaRPr lang="en-GB" sz="800" dirty="0">
              <a:latin typeface="Gill Sans"/>
            </a:endParaRPr>
          </a:p>
        </p:txBody>
      </p:sp>
      <p:grpSp>
        <p:nvGrpSpPr>
          <p:cNvPr id="1031" name="Group 1030"/>
          <p:cNvGrpSpPr/>
          <p:nvPr/>
        </p:nvGrpSpPr>
        <p:grpSpPr>
          <a:xfrm>
            <a:off x="6112449" y="1117856"/>
            <a:ext cx="2950190" cy="2876347"/>
            <a:chOff x="6035868" y="1117856"/>
            <a:chExt cx="3108458" cy="2990991"/>
          </a:xfrm>
        </p:grpSpPr>
        <p:pic>
          <p:nvPicPr>
            <p:cNvPr id="61" name="Picture 60"/>
            <p:cNvPicPr>
              <a:picLocks noChangeAspect="1"/>
            </p:cNvPicPr>
            <p:nvPr/>
          </p:nvPicPr>
          <p:blipFill>
            <a:blip r:embed="rId11"/>
            <a:stretch>
              <a:fillRect/>
            </a:stretch>
          </p:blipFill>
          <p:spPr>
            <a:xfrm>
              <a:off x="6035868" y="2199465"/>
              <a:ext cx="2388640" cy="492395"/>
            </a:xfrm>
            <a:prstGeom prst="rect">
              <a:avLst/>
            </a:prstGeom>
          </p:spPr>
        </p:pic>
        <p:pic>
          <p:nvPicPr>
            <p:cNvPr id="55" name="Picture 54"/>
            <p:cNvPicPr>
              <a:picLocks noChangeAspect="1"/>
            </p:cNvPicPr>
            <p:nvPr/>
          </p:nvPicPr>
          <p:blipFill>
            <a:blip r:embed="rId12"/>
            <a:stretch>
              <a:fillRect/>
            </a:stretch>
          </p:blipFill>
          <p:spPr>
            <a:xfrm>
              <a:off x="6035868" y="1117856"/>
              <a:ext cx="2388640" cy="591922"/>
            </a:xfrm>
            <a:prstGeom prst="rect">
              <a:avLst/>
            </a:prstGeom>
          </p:spPr>
        </p:pic>
        <p:pic>
          <p:nvPicPr>
            <p:cNvPr id="60" name="Picture 59"/>
            <p:cNvPicPr>
              <a:picLocks noChangeAspect="1"/>
            </p:cNvPicPr>
            <p:nvPr/>
          </p:nvPicPr>
          <p:blipFill>
            <a:blip r:embed="rId13"/>
            <a:stretch>
              <a:fillRect/>
            </a:stretch>
          </p:blipFill>
          <p:spPr>
            <a:xfrm>
              <a:off x="6742324" y="1689487"/>
              <a:ext cx="2388642" cy="516032"/>
            </a:xfrm>
            <a:prstGeom prst="rect">
              <a:avLst/>
            </a:prstGeom>
          </p:spPr>
        </p:pic>
        <p:pic>
          <p:nvPicPr>
            <p:cNvPr id="1024" name="Picture 1023"/>
            <p:cNvPicPr>
              <a:picLocks noChangeAspect="1"/>
            </p:cNvPicPr>
            <p:nvPr/>
          </p:nvPicPr>
          <p:blipFill>
            <a:blip r:embed="rId14"/>
            <a:stretch>
              <a:fillRect/>
            </a:stretch>
          </p:blipFill>
          <p:spPr>
            <a:xfrm>
              <a:off x="6737881" y="2662897"/>
              <a:ext cx="2406445" cy="500954"/>
            </a:xfrm>
            <a:prstGeom prst="rect">
              <a:avLst/>
            </a:prstGeom>
          </p:spPr>
        </p:pic>
        <p:pic>
          <p:nvPicPr>
            <p:cNvPr id="1027" name="Picture 1026"/>
            <p:cNvPicPr>
              <a:picLocks noChangeAspect="1"/>
            </p:cNvPicPr>
            <p:nvPr/>
          </p:nvPicPr>
          <p:blipFill>
            <a:blip r:embed="rId15"/>
            <a:stretch>
              <a:fillRect/>
            </a:stretch>
          </p:blipFill>
          <p:spPr>
            <a:xfrm>
              <a:off x="6035868" y="3165305"/>
              <a:ext cx="2388642" cy="491622"/>
            </a:xfrm>
            <a:prstGeom prst="rect">
              <a:avLst/>
            </a:prstGeom>
          </p:spPr>
        </p:pic>
        <p:pic>
          <p:nvPicPr>
            <p:cNvPr id="1030" name="Picture 1029"/>
            <p:cNvPicPr>
              <a:picLocks noChangeAspect="1"/>
            </p:cNvPicPr>
            <p:nvPr/>
          </p:nvPicPr>
          <p:blipFill>
            <a:blip r:embed="rId16"/>
            <a:stretch>
              <a:fillRect/>
            </a:stretch>
          </p:blipFill>
          <p:spPr>
            <a:xfrm>
              <a:off x="6733685" y="3663523"/>
              <a:ext cx="2410315" cy="445324"/>
            </a:xfrm>
            <a:prstGeom prst="rect">
              <a:avLst/>
            </a:prstGeom>
          </p:spPr>
        </p:pic>
      </p:grpSp>
      <p:sp>
        <p:nvSpPr>
          <p:cNvPr id="72" name="Rectangle 71"/>
          <p:cNvSpPr/>
          <p:nvPr/>
        </p:nvSpPr>
        <p:spPr>
          <a:xfrm>
            <a:off x="5906810" y="679915"/>
            <a:ext cx="3196583" cy="33647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3" name="TextBox 1032"/>
          <p:cNvSpPr txBox="1"/>
          <p:nvPr/>
        </p:nvSpPr>
        <p:spPr>
          <a:xfrm>
            <a:off x="6530812" y="4499919"/>
            <a:ext cx="2572581" cy="1338828"/>
          </a:xfrm>
          <a:prstGeom prst="rect">
            <a:avLst/>
          </a:prstGeom>
          <a:noFill/>
        </p:spPr>
        <p:txBody>
          <a:bodyPr wrap="square" rtlCol="0">
            <a:spAutoFit/>
          </a:bodyPr>
          <a:lstStyle/>
          <a:p>
            <a:r>
              <a:rPr lang="en-GB" sz="900" b="1" dirty="0" smtClean="0">
                <a:latin typeface="Gill Sans"/>
              </a:rPr>
              <a:t>Knowledge</a:t>
            </a:r>
            <a:r>
              <a:rPr lang="en-GB" sz="900" dirty="0" smtClean="0">
                <a:latin typeface="Gill Sans"/>
              </a:rPr>
              <a:t> – Specific and relevant case study examples</a:t>
            </a:r>
          </a:p>
          <a:p>
            <a:endParaRPr lang="en-GB" sz="900" dirty="0" smtClean="0">
              <a:latin typeface="Gill Sans"/>
            </a:endParaRPr>
          </a:p>
          <a:p>
            <a:r>
              <a:rPr lang="en-GB" sz="900" b="1" dirty="0" smtClean="0">
                <a:latin typeface="Gill Sans"/>
              </a:rPr>
              <a:t>Understanding</a:t>
            </a:r>
            <a:r>
              <a:rPr lang="en-GB" sz="900" dirty="0" smtClean="0">
                <a:latin typeface="Gill Sans"/>
              </a:rPr>
              <a:t> – Explanation using connectives of these examples in relation to the question.</a:t>
            </a:r>
          </a:p>
          <a:p>
            <a:endParaRPr lang="en-GB" sz="900" dirty="0" smtClean="0">
              <a:latin typeface="Gill Sans"/>
            </a:endParaRPr>
          </a:p>
          <a:p>
            <a:r>
              <a:rPr lang="en-GB" sz="900" b="1" dirty="0" smtClean="0">
                <a:latin typeface="Gill Sans"/>
              </a:rPr>
              <a:t>Application</a:t>
            </a:r>
            <a:r>
              <a:rPr lang="en-GB" sz="900" dirty="0" smtClean="0">
                <a:latin typeface="Gill Sans"/>
              </a:rPr>
              <a:t> – Links and conclusion drawn to respond to the questions focus.</a:t>
            </a:r>
            <a:endParaRPr lang="en-GB" sz="900" dirty="0">
              <a:latin typeface="Gill Sans"/>
            </a:endParaRPr>
          </a:p>
        </p:txBody>
      </p:sp>
      <p:sp>
        <p:nvSpPr>
          <p:cNvPr id="1034" name="Rectangle 1033"/>
          <p:cNvSpPr/>
          <p:nvPr/>
        </p:nvSpPr>
        <p:spPr>
          <a:xfrm>
            <a:off x="5973069" y="4278919"/>
            <a:ext cx="3076892" cy="246221"/>
          </a:xfrm>
          <a:prstGeom prst="rect">
            <a:avLst/>
          </a:prstGeom>
        </p:spPr>
        <p:txBody>
          <a:bodyPr wrap="square">
            <a:spAutoFit/>
          </a:bodyPr>
          <a:lstStyle/>
          <a:p>
            <a:r>
              <a:rPr lang="en-GB" sz="1000" dirty="0">
                <a:latin typeface="Gill Sans"/>
              </a:rPr>
              <a:t>Structuring you extended writing.</a:t>
            </a:r>
          </a:p>
        </p:txBody>
      </p:sp>
      <p:sp>
        <p:nvSpPr>
          <p:cNvPr id="1035" name="TextBox 1034"/>
          <p:cNvSpPr txBox="1"/>
          <p:nvPr/>
        </p:nvSpPr>
        <p:spPr>
          <a:xfrm>
            <a:off x="6229984" y="4513242"/>
            <a:ext cx="299258" cy="369332"/>
          </a:xfrm>
          <a:prstGeom prst="rect">
            <a:avLst/>
          </a:prstGeom>
          <a:noFill/>
        </p:spPr>
        <p:txBody>
          <a:bodyPr wrap="square" rtlCol="0">
            <a:spAutoFit/>
          </a:bodyPr>
          <a:lstStyle/>
          <a:p>
            <a:r>
              <a:rPr lang="en-GB" dirty="0" smtClean="0">
                <a:latin typeface="Gill Sans"/>
              </a:rPr>
              <a:t>K</a:t>
            </a:r>
            <a:endParaRPr lang="en-GB" dirty="0">
              <a:latin typeface="Gill Sans"/>
            </a:endParaRPr>
          </a:p>
        </p:txBody>
      </p:sp>
      <p:sp>
        <p:nvSpPr>
          <p:cNvPr id="77" name="TextBox 76"/>
          <p:cNvSpPr txBox="1"/>
          <p:nvPr/>
        </p:nvSpPr>
        <p:spPr>
          <a:xfrm>
            <a:off x="6230844" y="4991328"/>
            <a:ext cx="299258" cy="369332"/>
          </a:xfrm>
          <a:prstGeom prst="rect">
            <a:avLst/>
          </a:prstGeom>
          <a:noFill/>
        </p:spPr>
        <p:txBody>
          <a:bodyPr wrap="square" rtlCol="0">
            <a:spAutoFit/>
          </a:bodyPr>
          <a:lstStyle/>
          <a:p>
            <a:r>
              <a:rPr lang="en-GB" dirty="0" smtClean="0">
                <a:latin typeface="Gill Sans"/>
              </a:rPr>
              <a:t>U</a:t>
            </a:r>
            <a:endParaRPr lang="en-GB" dirty="0">
              <a:latin typeface="Gill Sans"/>
            </a:endParaRPr>
          </a:p>
        </p:txBody>
      </p:sp>
      <p:sp>
        <p:nvSpPr>
          <p:cNvPr id="78" name="TextBox 77"/>
          <p:cNvSpPr txBox="1"/>
          <p:nvPr/>
        </p:nvSpPr>
        <p:spPr>
          <a:xfrm>
            <a:off x="6243718" y="5450408"/>
            <a:ext cx="299258" cy="369332"/>
          </a:xfrm>
          <a:prstGeom prst="rect">
            <a:avLst/>
          </a:prstGeom>
          <a:noFill/>
        </p:spPr>
        <p:txBody>
          <a:bodyPr wrap="square" rtlCol="0">
            <a:spAutoFit/>
          </a:bodyPr>
          <a:lstStyle/>
          <a:p>
            <a:r>
              <a:rPr lang="en-GB" dirty="0" smtClean="0">
                <a:latin typeface="Gill Sans"/>
              </a:rPr>
              <a:t>A</a:t>
            </a:r>
            <a:endParaRPr lang="en-GB" dirty="0">
              <a:latin typeface="Gill Sans"/>
            </a:endParaRPr>
          </a:p>
        </p:txBody>
      </p:sp>
      <p:graphicFrame>
        <p:nvGraphicFramePr>
          <p:cNvPr id="1036" name="Diagram 1035"/>
          <p:cNvGraphicFramePr/>
          <p:nvPr/>
        </p:nvGraphicFramePr>
        <p:xfrm>
          <a:off x="6529242" y="5868757"/>
          <a:ext cx="2015678" cy="563214"/>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80" name="Rectangle 79"/>
          <p:cNvSpPr/>
          <p:nvPr/>
        </p:nvSpPr>
        <p:spPr>
          <a:xfrm>
            <a:off x="5945478" y="4111157"/>
            <a:ext cx="3157915" cy="2359454"/>
          </a:xfrm>
          <a:prstGeom prst="rect">
            <a:avLst/>
          </a:prstGeom>
          <a:no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990131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302</Words>
  <Application>Microsoft Office PowerPoint</Application>
  <PresentationFormat>On-screen Show (4:3)</PresentationFormat>
  <Paragraphs>51</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Gill Sans</vt:lpstr>
      <vt:lpstr>Gill Sans MT</vt:lpstr>
      <vt:lpstr>ReithSans</vt:lpstr>
      <vt:lpstr>Times New Roman</vt:lpstr>
      <vt:lpstr>Office Theme</vt:lpstr>
      <vt:lpstr>PowerPoint Presentation</vt:lpstr>
    </vt:vector>
  </TitlesOfParts>
  <Company>Priory Southsea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cp:revision>
  <dcterms:created xsi:type="dcterms:W3CDTF">2022-09-06T10:54:55Z</dcterms:created>
  <dcterms:modified xsi:type="dcterms:W3CDTF">2022-09-06T10:55:24Z</dcterms:modified>
</cp:coreProperties>
</file>