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6797675" cy="9926638"/>
  <p:embeddedFontLst>
    <p:embeddedFont>
      <p:font typeface="Gill Sans" panose="020B0604020202020204" charset="0"/>
      <p:regular r:id="rId4"/>
      <p:bold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ht5y7JQ5xHRwe+eNNA/vpoQmT2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A5AEE1-C126-40B2-B1E1-6E2E7AB23F2F}">
  <a:tblStyle styleId="{E7A5AEE1-C126-40B2-B1E1-6E2E7AB23F2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1CC9F7B-CC84-48C6-8BB1-EA9742A1738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BF1"/>
          </a:solidFill>
        </a:fill>
      </a:tcStyle>
    </a:wholeTbl>
    <a:band1H>
      <a:tcTxStyle b="off" i="off"/>
      <a:tcStyle>
        <a:tcBdr/>
        <a:fill>
          <a:solidFill>
            <a:srgbClr val="CBD4E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BD4E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32"/>
            <a:ext cx="5438140" cy="446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10" tIns="90410" rIns="90410" bIns="9041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32"/>
            <a:ext cx="5438140" cy="446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10" tIns="90410" rIns="90410" bIns="9041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40001" y="-3"/>
            <a:ext cx="9865999" cy="466104"/>
          </a:xfrm>
          <a:prstGeom prst="homePlate">
            <a:avLst>
              <a:gd name="adj" fmla="val 50000"/>
            </a:avLst>
          </a:prstGeom>
          <a:solidFill>
            <a:srgbClr val="C5F5E8"/>
          </a:solidFill>
          <a:ln w="12700" cap="flat" cmpd="sng">
            <a:solidFill>
              <a:srgbClr val="0E4D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2052" y="1"/>
            <a:ext cx="423948" cy="466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916738" y="7399"/>
            <a:ext cx="7980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Urban Sustainability</a:t>
            </a: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Weather &amp; Climate: How do we respond to climate change?</a:t>
            </a:r>
            <a:endParaRPr sz="1050" b="0" i="0" u="none" strike="noStrike" cap="none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-1" y="6457000"/>
            <a:ext cx="9813772" cy="401000"/>
          </a:xfrm>
          <a:prstGeom prst="homePlate">
            <a:avLst>
              <a:gd name="adj" fmla="val 50000"/>
            </a:avLst>
          </a:prstGeom>
          <a:solidFill>
            <a:srgbClr val="C5F5E8"/>
          </a:solidFill>
          <a:ln w="12700" cap="flat" cmpd="sng">
            <a:solidFill>
              <a:srgbClr val="0E4D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962891" y="6457000"/>
            <a:ext cx="798021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1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Up Next – </a:t>
            </a:r>
            <a:r>
              <a:rPr lang="en-US" sz="1100" b="1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Ecosystems (Year 8)</a:t>
            </a: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How can we manage natural environments sustainably?</a:t>
            </a:r>
            <a:endParaRPr sz="800" b="0" i="0" u="none" strike="noStrike" cap="none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graphicFrame>
        <p:nvGraphicFramePr>
          <p:cNvPr id="89" name="Google Shape;89;p1"/>
          <p:cNvGraphicFramePr/>
          <p:nvPr>
            <p:extLst>
              <p:ext uri="{D42A27DB-BD31-4B8C-83A1-F6EECF244321}">
                <p14:modId xmlns:p14="http://schemas.microsoft.com/office/powerpoint/2010/main" val="4085557094"/>
              </p:ext>
            </p:extLst>
          </p:nvPr>
        </p:nvGraphicFramePr>
        <p:xfrm>
          <a:off x="27347" y="774679"/>
          <a:ext cx="1966525" cy="5613016"/>
        </p:xfrm>
        <a:graphic>
          <a:graphicData uri="http://schemas.openxmlformats.org/drawingml/2006/table">
            <a:tbl>
              <a:tblPr>
                <a:noFill/>
                <a:tableStyleId>{E7A5AEE1-C126-40B2-B1E1-6E2E7AB23F2F}</a:tableStyleId>
              </a:tblPr>
              <a:tblGrid>
                <a:gridCol w="69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551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Sustainability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Meeting our needs today without ruining or running out of resources for future generations.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48">
                <a:tc>
                  <a:txBody>
                    <a:bodyPr/>
                    <a:lstStyle/>
                    <a:p>
                      <a:pPr rtl="0" fontAlgn="b"/>
                      <a:r>
                        <a:rPr lang="en-US" sz="800" dirty="0" err="1">
                          <a:effectLst/>
                        </a:rPr>
                        <a:t>Urbanisation</a:t>
                      </a:r>
                      <a:endParaRPr lang="en-GB" sz="800" dirty="0">
                        <a:effectLst/>
                      </a:endParaRP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The increase in the percentage of people living in towns and cities.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048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Megacity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800" dirty="0"/>
                        <a:t>A city with a total population of over 10 million people </a:t>
                      </a:r>
                      <a:endParaRPr sz="800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51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Brownfield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Land that has been built on before and is now derelict, abandoned, or ready to be redeveloped.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51">
                <a:tc>
                  <a:txBody>
                    <a:bodyPr/>
                    <a:lstStyle/>
                    <a:p>
                      <a:pPr rtl="0" fontAlgn="b"/>
                      <a:r>
                        <a:rPr lang="en-US" sz="800" dirty="0">
                          <a:effectLst/>
                        </a:rPr>
                        <a:t>Greenfield</a:t>
                      </a:r>
                      <a:endParaRPr lang="en-GB" sz="800" dirty="0">
                        <a:effectLst/>
                      </a:endParaRP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An area of open countryside or farmland that has never been built on before.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92980"/>
                  </a:ext>
                </a:extLst>
              </a:tr>
              <a:tr h="676055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Air Pollution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Harmful gases, dust, and smoke released into the atmosphere, making the air dirty and unsafe to breathe.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048">
                <a:tc>
                  <a:txBody>
                    <a:bodyPr/>
                    <a:lstStyle/>
                    <a:p>
                      <a:pPr rtl="0" fontAlgn="b"/>
                      <a:r>
                        <a:rPr lang="en-US" sz="800" dirty="0">
                          <a:effectLst/>
                        </a:rPr>
                        <a:t>Smog</a:t>
                      </a:r>
                      <a:endParaRPr lang="en-GB" sz="800" dirty="0">
                        <a:effectLst/>
                      </a:endParaRP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A heavy, dangerous fog caused by a mixture of air pollution, smoke, and mist.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650043"/>
                  </a:ext>
                </a:extLst>
              </a:tr>
              <a:tr h="676055">
                <a:tc>
                  <a:txBody>
                    <a:bodyPr/>
                    <a:lstStyle/>
                    <a:p>
                      <a:pPr rtl="0" fontAlgn="b"/>
                      <a:r>
                        <a:rPr lang="en-US" sz="800" dirty="0">
                          <a:effectLst/>
                        </a:rPr>
                        <a:t>Water Pollution</a:t>
                      </a:r>
                      <a:endParaRPr lang="en-GB" sz="800" dirty="0">
                        <a:effectLst/>
                      </a:endParaRP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The contamination of rivers, lakes, and oceans by harmful chemicals, trash, or sewage.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800" b="0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840043"/>
                  </a:ext>
                </a:extLst>
              </a:tr>
              <a:tr h="548551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Congestion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800" dirty="0"/>
                        <a:t>Traffic jams caused when too many vehicles use the same roads at the same time, slowing down travel.</a:t>
                      </a:r>
                      <a:endParaRPr sz="800" b="0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3558">
                <a:tc>
                  <a:txBody>
                    <a:bodyPr/>
                    <a:lstStyle/>
                    <a:p>
                      <a:pPr rtl="0" fontAlgn="b"/>
                      <a:r>
                        <a:rPr lang="en-GB" sz="800" dirty="0">
                          <a:effectLst/>
                        </a:rPr>
                        <a:t>Carbon Footprint</a:t>
                      </a:r>
                    </a:p>
                  </a:txBody>
                  <a:tcPr marL="28575" marR="2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tabLst/>
                        <a:defRPr/>
                      </a:pPr>
                      <a:r>
                        <a:rPr lang="en-US" sz="800" dirty="0"/>
                        <a:t>The total amount of greenhouse gases (like carbon dioxide) produced by a person's everyday actions, choices, or products.</a:t>
                      </a:r>
                    </a:p>
                  </a:txBody>
                  <a:tcPr marL="29425" marR="29425" marT="18425" marB="184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0" name="Google Shape;90;p1" descr="http://imarket4u.com/wp-content/uploads/2015/02/Keywords.jpg"/>
          <p:cNvPicPr preferRelativeResize="0"/>
          <p:nvPr/>
        </p:nvPicPr>
        <p:blipFill rotWithShape="1">
          <a:blip r:embed="rId4">
            <a:alphaModFix/>
          </a:blip>
          <a:srcRect l="6755" t="26971" r="6807" b="20011"/>
          <a:stretch/>
        </p:blipFill>
        <p:spPr>
          <a:xfrm>
            <a:off x="525825" y="490037"/>
            <a:ext cx="746080" cy="228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Google Shape;93;p1">
            <a:extLst>
              <a:ext uri="{FF2B5EF4-FFF2-40B4-BE49-F238E27FC236}">
                <a16:creationId xmlns:a16="http://schemas.microsoft.com/office/drawing/2014/main" id="{F55D444D-59B7-00CE-CD6E-38039579FB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7555248"/>
              </p:ext>
            </p:extLst>
          </p:nvPr>
        </p:nvGraphicFramePr>
        <p:xfrm>
          <a:off x="5648001" y="3380769"/>
          <a:ext cx="4165769" cy="3006926"/>
        </p:xfrm>
        <a:graphic>
          <a:graphicData uri="http://schemas.openxmlformats.org/drawingml/2006/table">
            <a:tbl>
              <a:tblPr firstRow="1" bandRow="1">
                <a:noFill/>
                <a:tableStyleId>{21CC9F7B-CC84-48C6-8BB1-EA9742A17382}</a:tableStyleId>
              </a:tblPr>
              <a:tblGrid>
                <a:gridCol w="4165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530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Eco Cities</a:t>
                      </a:r>
                      <a:endParaRPr sz="10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1621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Google Shape;93;p1">
            <a:extLst>
              <a:ext uri="{FF2B5EF4-FFF2-40B4-BE49-F238E27FC236}">
                <a16:creationId xmlns:a16="http://schemas.microsoft.com/office/drawing/2014/main" id="{C1B7DDF8-6EAF-6AAF-C73A-72588D35B7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024"/>
              </p:ext>
            </p:extLst>
          </p:nvPr>
        </p:nvGraphicFramePr>
        <p:xfrm>
          <a:off x="2108286" y="562161"/>
          <a:ext cx="3478288" cy="2887311"/>
        </p:xfrm>
        <a:graphic>
          <a:graphicData uri="http://schemas.openxmlformats.org/drawingml/2006/table">
            <a:tbl>
              <a:tblPr firstRow="1" bandRow="1">
                <a:noFill/>
                <a:tableStyleId>{21CC9F7B-CC84-48C6-8BB1-EA9742A17382}</a:tableStyleId>
              </a:tblPr>
              <a:tblGrid>
                <a:gridCol w="347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56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b="1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Sustainability</a:t>
                      </a:r>
                      <a:endParaRPr sz="10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744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BE263E7-D5D4-1036-C315-D58D0973441E}"/>
              </a:ext>
            </a:extLst>
          </p:cNvPr>
          <p:cNvSpPr txBox="1"/>
          <p:nvPr/>
        </p:nvSpPr>
        <p:spPr>
          <a:xfrm>
            <a:off x="3576394" y="928379"/>
            <a:ext cx="19759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sz="1000" b="1" i="0" dirty="0">
                <a:solidFill>
                  <a:srgbClr val="181818"/>
                </a:solidFill>
                <a:effectLst/>
                <a:latin typeface="+mj-lt"/>
              </a:rPr>
              <a:t>Balancing:</a:t>
            </a:r>
          </a:p>
          <a:p>
            <a:pPr algn="just" fontAlgn="base"/>
            <a:r>
              <a:rPr lang="en-US" sz="1000" dirty="0">
                <a:solidFill>
                  <a:srgbClr val="181818"/>
                </a:solidFill>
                <a:latin typeface="+mj-lt"/>
              </a:rPr>
              <a:t>Social – People’s needs</a:t>
            </a:r>
          </a:p>
          <a:p>
            <a:pPr algn="just" fontAlgn="base"/>
            <a:r>
              <a:rPr lang="en-US" sz="1000" i="0" dirty="0">
                <a:solidFill>
                  <a:srgbClr val="181818"/>
                </a:solidFill>
                <a:effectLst/>
                <a:latin typeface="+mj-lt"/>
              </a:rPr>
              <a:t>Economic – Money/job needs</a:t>
            </a:r>
          </a:p>
          <a:p>
            <a:pPr algn="just" fontAlgn="base"/>
            <a:r>
              <a:rPr lang="en-US" sz="1000" dirty="0">
                <a:solidFill>
                  <a:srgbClr val="181818"/>
                </a:solidFill>
                <a:latin typeface="+mj-lt"/>
              </a:rPr>
              <a:t>Environment – Planet’s needs</a:t>
            </a:r>
            <a:endParaRPr lang="en-US" sz="1000" i="0" dirty="0">
              <a:solidFill>
                <a:srgbClr val="181818"/>
              </a:solidFill>
              <a:effectLst/>
              <a:latin typeface="+mj-lt"/>
            </a:endParaRPr>
          </a:p>
        </p:txBody>
      </p:sp>
      <p:pic>
        <p:nvPicPr>
          <p:cNvPr id="12" name="Picture 2" descr="Sustainability - Wikipedia">
            <a:extLst>
              <a:ext uri="{FF2B5EF4-FFF2-40B4-BE49-F238E27FC236}">
                <a16:creationId xmlns:a16="http://schemas.microsoft.com/office/drawing/2014/main" id="{9F7900BD-1D3D-51E7-4B7A-A785D3352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3" r="43700" b="7042"/>
          <a:stretch/>
        </p:blipFill>
        <p:spPr bwMode="auto">
          <a:xfrm>
            <a:off x="2163433" y="941305"/>
            <a:ext cx="1452440" cy="138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49B7B8-06C5-490D-D974-1D80C9E188F5}"/>
              </a:ext>
            </a:extLst>
          </p:cNvPr>
          <p:cNvSpPr txBox="1"/>
          <p:nvPr/>
        </p:nvSpPr>
        <p:spPr>
          <a:xfrm>
            <a:off x="2099027" y="2278210"/>
            <a:ext cx="347828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sz="1000" b="1" i="0" dirty="0">
                <a:solidFill>
                  <a:srgbClr val="181818"/>
                </a:solidFill>
                <a:effectLst/>
                <a:latin typeface="+mj-lt"/>
              </a:rPr>
              <a:t>What does sustainability mean?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rgbClr val="181818"/>
                </a:solidFill>
                <a:effectLst/>
                <a:latin typeface="+mj-lt"/>
              </a:rPr>
              <a:t>If something is sustainable, it can be </a:t>
            </a:r>
            <a:r>
              <a:rPr lang="en-US" sz="1000" b="1" i="0" dirty="0">
                <a:solidFill>
                  <a:srgbClr val="181818"/>
                </a:solidFill>
                <a:effectLst/>
                <a:latin typeface="+mj-lt"/>
              </a:rPr>
              <a:t>carried on</a:t>
            </a:r>
            <a:r>
              <a:rPr lang="en-US" sz="1000" b="0" i="0" dirty="0">
                <a:solidFill>
                  <a:srgbClr val="181818"/>
                </a:solidFill>
                <a:effectLst/>
                <a:latin typeface="+mj-lt"/>
              </a:rPr>
              <a:t> for a long period of time.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rgbClr val="181818"/>
                </a:solidFill>
                <a:effectLst/>
                <a:latin typeface="+mj-lt"/>
              </a:rPr>
              <a:t>Being sustainable means doing little or no harm to the </a:t>
            </a:r>
            <a:r>
              <a:rPr lang="en-US" sz="1000" b="1" i="0" dirty="0">
                <a:solidFill>
                  <a:srgbClr val="181818"/>
                </a:solidFill>
                <a:effectLst/>
                <a:latin typeface="+mj-lt"/>
              </a:rPr>
              <a:t>environment</a:t>
            </a:r>
            <a:r>
              <a:rPr lang="en-US" sz="1000" b="0" i="0" dirty="0">
                <a:solidFill>
                  <a:srgbClr val="181818"/>
                </a:solidFill>
                <a:effectLst/>
                <a:latin typeface="+mj-lt"/>
              </a:rPr>
              <a:t>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rgbClr val="181818"/>
                </a:solidFill>
                <a:effectLst/>
                <a:latin typeface="+mj-lt"/>
              </a:rPr>
              <a:t>Throwing plastic bags away is not sustainable because the planet will eventually run out of landfill space.</a:t>
            </a:r>
          </a:p>
        </p:txBody>
      </p:sp>
      <p:grpSp>
        <p:nvGrpSpPr>
          <p:cNvPr id="102" name="Google Shape;102;p1"/>
          <p:cNvGrpSpPr/>
          <p:nvPr/>
        </p:nvGrpSpPr>
        <p:grpSpPr>
          <a:xfrm>
            <a:off x="4524710" y="1684789"/>
            <a:ext cx="460703" cy="520874"/>
            <a:chOff x="111084373" y="111294909"/>
            <a:chExt cx="1952100" cy="2044975"/>
          </a:xfrm>
        </p:grpSpPr>
        <p:pic>
          <p:nvPicPr>
            <p:cNvPr id="103" name="Google Shape;103;p1" descr="6420764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145421" y="111294909"/>
              <a:ext cx="1782360" cy="1782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"/>
            <p:cNvSpPr txBox="1"/>
            <p:nvPr/>
          </p:nvSpPr>
          <p:spPr>
            <a:xfrm>
              <a:off x="111084373" y="113011984"/>
              <a:ext cx="1952100" cy="32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9" name="Google Shape;119;p1" descr="A logo of hands holding a globe with trees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30448" y="1684789"/>
            <a:ext cx="451254" cy="56571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Google Shape;93;p1">
            <a:extLst>
              <a:ext uri="{FF2B5EF4-FFF2-40B4-BE49-F238E27FC236}">
                <a16:creationId xmlns:a16="http://schemas.microsoft.com/office/drawing/2014/main" id="{EEE27957-91F4-4EC0-2304-5773FF9507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460979"/>
              </p:ext>
            </p:extLst>
          </p:nvPr>
        </p:nvGraphicFramePr>
        <p:xfrm>
          <a:off x="5648002" y="562161"/>
          <a:ext cx="4165770" cy="2733977"/>
        </p:xfrm>
        <a:graphic>
          <a:graphicData uri="http://schemas.openxmlformats.org/drawingml/2006/table">
            <a:tbl>
              <a:tblPr firstRow="1" bandRow="1">
                <a:noFill/>
                <a:tableStyleId>{21CC9F7B-CC84-48C6-8BB1-EA9742A17382}</a:tableStyleId>
              </a:tblPr>
              <a:tblGrid>
                <a:gridCol w="4165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55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 dirty="0" err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Urbanisation</a:t>
                      </a:r>
                      <a:endParaRPr sz="1000" b="1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0127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DAE91DD-0FBA-746D-F08E-56F103CD14FC}"/>
              </a:ext>
            </a:extLst>
          </p:cNvPr>
          <p:cNvSpPr txBox="1"/>
          <p:nvPr/>
        </p:nvSpPr>
        <p:spPr>
          <a:xfrm>
            <a:off x="5696666" y="842506"/>
            <a:ext cx="411710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000" b="0" u="none" strike="noStrike" dirty="0">
                <a:effectLst/>
                <a:latin typeface="+mj-lt"/>
              </a:rPr>
              <a:t>Around </a:t>
            </a:r>
            <a:r>
              <a:rPr lang="en-US" sz="1000" dirty="0">
                <a:latin typeface="+mj-lt"/>
              </a:rPr>
              <a:t>56% to 58% of the world's population lives in urban areas and this continues to grow.</a:t>
            </a:r>
            <a:r>
              <a:rPr lang="en-US" sz="1000" dirty="0">
                <a:solidFill>
                  <a:srgbClr val="181818"/>
                </a:solidFill>
                <a:latin typeface="+mj-lt"/>
              </a:rPr>
              <a:t> </a:t>
            </a:r>
          </a:p>
          <a:p>
            <a:pPr algn="just"/>
            <a:endParaRPr lang="en-GB" sz="1050" dirty="0">
              <a:latin typeface="+mj-lt"/>
            </a:endParaRPr>
          </a:p>
        </p:txBody>
      </p:sp>
      <p:pic>
        <p:nvPicPr>
          <p:cNvPr id="19" name="Picture 4" descr="Push and pull factors | Download Scientific Diagram">
            <a:extLst>
              <a:ext uri="{FF2B5EF4-FFF2-40B4-BE49-F238E27FC236}">
                <a16:creationId xmlns:a16="http://schemas.microsoft.com/office/drawing/2014/main" id="{1DFD9FE8-3E7E-FF97-B392-8137226B8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729" y="1969240"/>
            <a:ext cx="2680194" cy="125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D70CC3F-1F3E-CE2F-35CD-0EDF5674EC0B}"/>
              </a:ext>
            </a:extLst>
          </p:cNvPr>
          <p:cNvSpPr txBox="1"/>
          <p:nvPr/>
        </p:nvSpPr>
        <p:spPr>
          <a:xfrm>
            <a:off x="5623074" y="1049295"/>
            <a:ext cx="411341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US" sz="1000" dirty="0">
              <a:solidFill>
                <a:srgbClr val="181818"/>
              </a:solidFill>
              <a:latin typeface="+mj-lt"/>
              <a:cs typeface="Arial" panose="020B0604020202020204" pitchFamily="34" charset="0"/>
            </a:endParaRPr>
          </a:p>
          <a:p>
            <a:pPr fontAlgn="base"/>
            <a:r>
              <a:rPr lang="en-US" sz="1000" dirty="0">
                <a:solidFill>
                  <a:srgbClr val="181818"/>
                </a:solidFill>
                <a:latin typeface="+mj-lt"/>
                <a:cs typeface="Arial" panose="020B0604020202020204" pitchFamily="34" charset="0"/>
              </a:rPr>
              <a:t>The population of cities usually changes in one of two ways: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181818"/>
                </a:solidFill>
                <a:latin typeface="+mj-lt"/>
                <a:cs typeface="Arial" panose="020B0604020202020204" pitchFamily="34" charset="0"/>
              </a:rPr>
              <a:t>Natural increase (or decrease) - this is the difference between the number of births and the number of deaths.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181818"/>
                </a:solidFill>
                <a:latin typeface="+mj-lt"/>
                <a:cs typeface="Arial" panose="020B0604020202020204" pitchFamily="34" charset="0"/>
              </a:rPr>
              <a:t>Migration - this is the movement of people into or out of the city.</a:t>
            </a:r>
            <a:r>
              <a:rPr lang="en-US" sz="1000" b="1" dirty="0">
                <a:solidFill>
                  <a:srgbClr val="181818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000" dirty="0">
              <a:solidFill>
                <a:srgbClr val="181818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2" name="Google Shape;94;p1">
            <a:extLst>
              <a:ext uri="{FF2B5EF4-FFF2-40B4-BE49-F238E27FC236}">
                <a16:creationId xmlns:a16="http://schemas.microsoft.com/office/drawing/2014/main" id="{33A33FA4-2126-5E9E-BEDF-C4AD8A49495B}"/>
              </a:ext>
            </a:extLst>
          </p:cNvPr>
          <p:cNvGrpSpPr/>
          <p:nvPr/>
        </p:nvGrpSpPr>
        <p:grpSpPr>
          <a:xfrm>
            <a:off x="8484942" y="1955783"/>
            <a:ext cx="460703" cy="607012"/>
            <a:chOff x="109306333" y="108362959"/>
            <a:chExt cx="1952100" cy="2382837"/>
          </a:xfrm>
        </p:grpSpPr>
        <p:pic>
          <p:nvPicPr>
            <p:cNvPr id="23" name="Google Shape;95;p1">
              <a:extLst>
                <a:ext uri="{FF2B5EF4-FFF2-40B4-BE49-F238E27FC236}">
                  <a16:creationId xmlns:a16="http://schemas.microsoft.com/office/drawing/2014/main" id="{A2B92133-9443-4CD3-701D-16FD97E01354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9393361" y="108362959"/>
              <a:ext cx="1778040" cy="1778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96;p1">
              <a:extLst>
                <a:ext uri="{FF2B5EF4-FFF2-40B4-BE49-F238E27FC236}">
                  <a16:creationId xmlns:a16="http://schemas.microsoft.com/office/drawing/2014/main" id="{3D6BCAE8-B396-52EA-9053-2F7586A163CB}"/>
                </a:ext>
              </a:extLst>
            </p:cNvPr>
            <p:cNvSpPr txBox="1"/>
            <p:nvPr/>
          </p:nvSpPr>
          <p:spPr>
            <a:xfrm>
              <a:off x="109306333" y="110107396"/>
              <a:ext cx="1952100" cy="63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500" b="1" i="0" u="none" strike="noStrike" cap="none" dirty="0">
                  <a:solidFill>
                    <a:srgbClr val="000000"/>
                  </a:solidFill>
                  <a:latin typeface="+mj-lt"/>
                  <a:sym typeface="Arial"/>
                </a:rPr>
                <a:t>Future Change &amp;</a:t>
              </a:r>
              <a:endParaRPr sz="5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500" b="1" i="0" u="none" strike="noStrike" cap="none" dirty="0">
                  <a:solidFill>
                    <a:srgbClr val="000000"/>
                  </a:solidFill>
                  <a:latin typeface="+mj-lt"/>
                  <a:sym typeface="Arial"/>
                </a:rPr>
                <a:t>Challenge</a:t>
              </a:r>
              <a:endParaRPr sz="500" b="0" i="0" u="none" strike="noStrike" cap="none" dirty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700" b="0" i="0" u="none" strike="noStrike" cap="none" dirty="0">
                <a:solidFill>
                  <a:schemeClr val="dk1"/>
                </a:solidFill>
                <a:latin typeface="+mj-lt"/>
                <a:sym typeface="Arial"/>
              </a:endParaRPr>
            </a:p>
          </p:txBody>
        </p:sp>
      </p:grpSp>
      <p:grpSp>
        <p:nvGrpSpPr>
          <p:cNvPr id="25" name="Google Shape;113;p1">
            <a:extLst>
              <a:ext uri="{FF2B5EF4-FFF2-40B4-BE49-F238E27FC236}">
                <a16:creationId xmlns:a16="http://schemas.microsoft.com/office/drawing/2014/main" id="{E8BC46F9-4596-ACC5-BDD8-D4DACDA97158}"/>
              </a:ext>
            </a:extLst>
          </p:cNvPr>
          <p:cNvGrpSpPr/>
          <p:nvPr/>
        </p:nvGrpSpPr>
        <p:grpSpPr>
          <a:xfrm>
            <a:off x="9149357" y="2550030"/>
            <a:ext cx="460703" cy="526936"/>
            <a:chOff x="106829525" y="105295700"/>
            <a:chExt cx="1952100" cy="2068775"/>
          </a:xfrm>
        </p:grpSpPr>
        <p:pic>
          <p:nvPicPr>
            <p:cNvPr id="26" name="Google Shape;114;p1">
              <a:extLst>
                <a:ext uri="{FF2B5EF4-FFF2-40B4-BE49-F238E27FC236}">
                  <a16:creationId xmlns:a16="http://schemas.microsoft.com/office/drawing/2014/main" id="{47D3AB12-19B5-9B5A-8048-01869F4DE48E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6857800" y="105295700"/>
              <a:ext cx="1798920" cy="17989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115;p1">
              <a:extLst>
                <a:ext uri="{FF2B5EF4-FFF2-40B4-BE49-F238E27FC236}">
                  <a16:creationId xmlns:a16="http://schemas.microsoft.com/office/drawing/2014/main" id="{AB68B31D-4230-F068-5325-86F0F7EA6F36}"/>
                </a:ext>
              </a:extLst>
            </p:cNvPr>
            <p:cNvSpPr txBox="1"/>
            <p:nvPr/>
          </p:nvSpPr>
          <p:spPr>
            <a:xfrm>
              <a:off x="106829525" y="107140075"/>
              <a:ext cx="1952100" cy="22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lang="en-GB" sz="500" b="1" i="0" u="none" strike="noStrike" cap="none">
                  <a:solidFill>
                    <a:srgbClr val="000000"/>
                  </a:solidFill>
                  <a:latin typeface="+mj-lt"/>
                  <a:ea typeface="Arial"/>
                  <a:cs typeface="Arial"/>
                  <a:sym typeface="Arial"/>
                </a:rPr>
                <a:t>Space &amp; Place</a:t>
              </a:r>
              <a:endParaRPr sz="700" b="0" i="0" u="none" strike="noStrike" cap="none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8" name="Google Shape;93;p1">
            <a:extLst>
              <a:ext uri="{FF2B5EF4-FFF2-40B4-BE49-F238E27FC236}">
                <a16:creationId xmlns:a16="http://schemas.microsoft.com/office/drawing/2014/main" id="{6337429D-6386-E7B7-610F-ABE1BFBDA0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1898121"/>
              </p:ext>
            </p:extLst>
          </p:nvPr>
        </p:nvGraphicFramePr>
        <p:xfrm>
          <a:off x="2108286" y="3497855"/>
          <a:ext cx="3469028" cy="2895630"/>
        </p:xfrm>
        <a:graphic>
          <a:graphicData uri="http://schemas.openxmlformats.org/drawingml/2006/table">
            <a:tbl>
              <a:tblPr firstRow="1" bandRow="1">
                <a:noFill/>
                <a:tableStyleId>{21CC9F7B-CC84-48C6-8BB1-EA9742A17382}</a:tableStyleId>
              </a:tblPr>
              <a:tblGrid>
                <a:gridCol w="246706">
                  <a:extLst>
                    <a:ext uri="{9D8B030D-6E8A-4147-A177-3AD203B41FA5}">
                      <a16:colId xmlns:a16="http://schemas.microsoft.com/office/drawing/2014/main" val="2981471599"/>
                    </a:ext>
                  </a:extLst>
                </a:gridCol>
                <a:gridCol w="1074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108">
                  <a:extLst>
                    <a:ext uri="{9D8B030D-6E8A-4147-A177-3AD203B41FA5}">
                      <a16:colId xmlns:a16="http://schemas.microsoft.com/office/drawing/2014/main" val="92668681"/>
                    </a:ext>
                  </a:extLst>
                </a:gridCol>
                <a:gridCol w="1074107">
                  <a:extLst>
                    <a:ext uri="{9D8B030D-6E8A-4147-A177-3AD203B41FA5}">
                      <a16:colId xmlns:a16="http://schemas.microsoft.com/office/drawing/2014/main" val="69633352"/>
                    </a:ext>
                  </a:extLst>
                </a:gridCol>
              </a:tblGrid>
              <a:tr h="275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1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Water Pollution</a:t>
                      </a:r>
                      <a:endParaRPr sz="1000" b="1" u="none" strike="noStrike" cap="none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Air Pollution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u="none" strike="noStrike" cap="none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Congestion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1573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86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Causes</a:t>
                      </a:r>
                      <a:endParaRPr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vert="vert27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 management of sewage &amp; wastewater</a:t>
                      </a:r>
                      <a:b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8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Pollutants, metals, oil, and microplastics getting directly into waterways.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exhausts </a:t>
                      </a:r>
                    </a:p>
                    <a:p>
                      <a:pPr algn="l" rtl="0"/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Burning fossil fuels.</a:t>
                      </a:r>
                    </a:p>
                    <a:p>
                      <a:pPr algn="l" rtl="0"/>
                      <a:b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generation, manufacturing, and construction dust.</a:t>
                      </a: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Inadequate public transport</a:t>
                      </a:r>
                    </a:p>
                    <a:p>
                      <a:pPr algn="l" rtl="0"/>
                      <a:endParaRPr lang="en-US" sz="8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Reliance </a:t>
                      </a:r>
                      <a:r>
                        <a:rPr lang="en-US" sz="80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cars</a:t>
                      </a:r>
                      <a:endParaRPr lang="en-US" sz="8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b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Inefficient Road Networks</a:t>
                      </a:r>
                    </a:p>
                    <a:p>
                      <a:pPr algn="l" rtl="0"/>
                      <a:endParaRPr lang="en-US" sz="8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/>
                      <a:r>
                        <a:rPr lang="en-US" sz="80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 urban planning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86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endParaRPr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vert="vert270" anchor="ctr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Managing water supply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Treating waste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Fining polluters</a:t>
                      </a: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Clean Air Zones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Move to use more electric vehicles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use of renewable energy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Fining polluters</a:t>
                      </a:r>
                      <a:endParaRPr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Investment in public transport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Bike and car sharing schemes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Congestion charges</a:t>
                      </a:r>
                      <a:endParaRPr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C7E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927495"/>
                  </a:ext>
                </a:extLst>
              </a:tr>
            </a:tbl>
          </a:graphicData>
        </a:graphic>
      </p:graphicFrame>
      <p:grpSp>
        <p:nvGrpSpPr>
          <p:cNvPr id="29" name="Google Shape;102;p1">
            <a:extLst>
              <a:ext uri="{FF2B5EF4-FFF2-40B4-BE49-F238E27FC236}">
                <a16:creationId xmlns:a16="http://schemas.microsoft.com/office/drawing/2014/main" id="{16B60A17-632F-CBD6-D0EA-08A4108ACF5B}"/>
              </a:ext>
            </a:extLst>
          </p:cNvPr>
          <p:cNvGrpSpPr/>
          <p:nvPr/>
        </p:nvGrpSpPr>
        <p:grpSpPr>
          <a:xfrm>
            <a:off x="5382306" y="5669184"/>
            <a:ext cx="460703" cy="520874"/>
            <a:chOff x="111084373" y="111294909"/>
            <a:chExt cx="1952100" cy="2044975"/>
          </a:xfrm>
        </p:grpSpPr>
        <p:pic>
          <p:nvPicPr>
            <p:cNvPr id="30" name="Google Shape;103;p1" descr="64207644">
              <a:extLst>
                <a:ext uri="{FF2B5EF4-FFF2-40B4-BE49-F238E27FC236}">
                  <a16:creationId xmlns:a16="http://schemas.microsoft.com/office/drawing/2014/main" id="{0280B396-839F-CB79-217D-BE00F3A464A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145421" y="111294909"/>
              <a:ext cx="1782360" cy="1782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104;p1">
              <a:extLst>
                <a:ext uri="{FF2B5EF4-FFF2-40B4-BE49-F238E27FC236}">
                  <a16:creationId xmlns:a16="http://schemas.microsoft.com/office/drawing/2014/main" id="{3EFC78BD-5BEB-26DE-F83E-02940B66EA99}"/>
                </a:ext>
              </a:extLst>
            </p:cNvPr>
            <p:cNvSpPr txBox="1"/>
            <p:nvPr/>
          </p:nvSpPr>
          <p:spPr>
            <a:xfrm>
              <a:off x="111084373" y="113011984"/>
              <a:ext cx="1952100" cy="32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1"/>
          <p:cNvGrpSpPr/>
          <p:nvPr/>
        </p:nvGrpSpPr>
        <p:grpSpPr>
          <a:xfrm>
            <a:off x="5224324" y="4740833"/>
            <a:ext cx="362250" cy="423094"/>
            <a:chOff x="106608195" y="111229264"/>
            <a:chExt cx="2414038" cy="2409099"/>
          </a:xfrm>
        </p:grpSpPr>
        <p:pic>
          <p:nvPicPr>
            <p:cNvPr id="111" name="Google Shape;111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6998800" y="111229264"/>
              <a:ext cx="1782720" cy="17827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"/>
            <p:cNvSpPr txBox="1"/>
            <p:nvPr/>
          </p:nvSpPr>
          <p:spPr>
            <a:xfrm>
              <a:off x="106608195" y="113156391"/>
              <a:ext cx="2414038" cy="481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r>
                <a:rPr lang="en-GB" sz="300" b="1" i="0" u="none" strike="noStrike" cap="none" dirty="0">
                  <a:solidFill>
                    <a:srgbClr val="000000"/>
                  </a:solidFill>
                  <a:latin typeface="+mj-lt"/>
                  <a:ea typeface="Arial"/>
                  <a:cs typeface="Arial"/>
                  <a:sym typeface="Arial"/>
                </a:rPr>
                <a:t>Interrelationships</a:t>
              </a:r>
              <a:endParaRPr sz="6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" name="Google Shape;94;p1"/>
          <p:cNvGrpSpPr/>
          <p:nvPr/>
        </p:nvGrpSpPr>
        <p:grpSpPr>
          <a:xfrm>
            <a:off x="9350230" y="5630816"/>
            <a:ext cx="460703" cy="607012"/>
            <a:chOff x="109306333" y="108362959"/>
            <a:chExt cx="1952100" cy="2382837"/>
          </a:xfrm>
        </p:grpSpPr>
        <p:pic>
          <p:nvPicPr>
            <p:cNvPr id="95" name="Google Shape;95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9393361" y="108362959"/>
              <a:ext cx="1778040" cy="1778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"/>
            <p:cNvSpPr txBox="1"/>
            <p:nvPr/>
          </p:nvSpPr>
          <p:spPr>
            <a:xfrm>
              <a:off x="109306333" y="110107396"/>
              <a:ext cx="1952100" cy="63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500" b="1" i="0" u="none" strike="noStrike" cap="none">
                  <a:solidFill>
                    <a:srgbClr val="000000"/>
                  </a:solidFill>
                  <a:latin typeface="+mj-lt"/>
                  <a:sym typeface="Arial"/>
                </a:rPr>
                <a:t>Future Change &amp;</a:t>
              </a:r>
              <a:endParaRPr sz="500" b="0" i="0" u="none" strike="noStrike" cap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500" b="1" i="0" u="none" strike="noStrike" cap="none">
                  <a:solidFill>
                    <a:srgbClr val="000000"/>
                  </a:solidFill>
                  <a:latin typeface="+mj-lt"/>
                  <a:sym typeface="Arial"/>
                </a:rPr>
                <a:t>Challenge</a:t>
              </a:r>
              <a:endParaRPr sz="500" b="0" i="0" u="none" strike="noStrike" cap="none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+mj-lt"/>
                <a:sym typeface="Arial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DEAB112-1B52-C426-664A-57E01090B38E}"/>
              </a:ext>
            </a:extLst>
          </p:cNvPr>
          <p:cNvSpPr txBox="1"/>
          <p:nvPr/>
        </p:nvSpPr>
        <p:spPr>
          <a:xfrm>
            <a:off x="5862461" y="5226556"/>
            <a:ext cx="3442665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Key Features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Renewable Energy: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Uses solar, wind, and waste-to-energy systems to cut emissions.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Sustainable Transport: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Prioritizes walking, cycling, electric public transit, and car-sharing over personal vehicles.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Green Spaces: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Integrates parks, vertical greenery, and green roofs to lower temperatures and boost biodiversity.</a:t>
            </a:r>
          </a:p>
        </p:txBody>
      </p:sp>
      <p:pic>
        <p:nvPicPr>
          <p:cNvPr id="1032" name="Picture 8" descr="Green City Landscape Template Text Eco Stock Vector (Royalty Free)  753765994 | Shutterstock">
            <a:extLst>
              <a:ext uri="{FF2B5EF4-FFF2-40B4-BE49-F238E27FC236}">
                <a16:creationId xmlns:a16="http://schemas.microsoft.com/office/drawing/2014/main" id="{B147189D-775A-E9AC-B14E-A1EBA7E2F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t="28095" r="6031" b="12340"/>
          <a:stretch/>
        </p:blipFill>
        <p:spPr bwMode="auto">
          <a:xfrm>
            <a:off x="7238717" y="3721085"/>
            <a:ext cx="2533527" cy="156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0B0B784-A078-5CFC-96C3-D703CA6F85DB}"/>
              </a:ext>
            </a:extLst>
          </p:cNvPr>
          <p:cNvSpPr txBox="1"/>
          <p:nvPr/>
        </p:nvSpPr>
        <p:spPr>
          <a:xfrm>
            <a:off x="5691729" y="3721085"/>
            <a:ext cx="15469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>
                <a:latin typeface="+mj-lt"/>
              </a:rPr>
              <a:t>To tackle the challenges of urban growth and to create more sustainable ways of living some countries are developing eco cities.</a:t>
            </a:r>
          </a:p>
          <a:p>
            <a:pPr algn="just"/>
            <a:endParaRPr lang="en-US" sz="1000" dirty="0">
              <a:latin typeface="+mj-lt"/>
            </a:endParaRPr>
          </a:p>
          <a:p>
            <a:pPr algn="just"/>
            <a:r>
              <a:rPr lang="en-US" sz="1000" dirty="0">
                <a:latin typeface="+mj-lt"/>
              </a:rPr>
              <a:t>These are designed to be sustainable.</a:t>
            </a:r>
            <a:endParaRPr lang="en-GB" sz="10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544</Words>
  <Application>Microsoft Office PowerPoint</Application>
  <PresentationFormat>A4 Paper (210x297 mm)</PresentationFormat>
  <Paragraphs>87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Benjamin Newbury</dc:creator>
  <cp:lastModifiedBy>Andrew Butt</cp:lastModifiedBy>
  <cp:revision>4</cp:revision>
  <cp:lastPrinted>2026-09-03T09:23:56Z</cp:lastPrinted>
  <dcterms:created xsi:type="dcterms:W3CDTF">2016-08-28T19:28:19Z</dcterms:created>
  <dcterms:modified xsi:type="dcterms:W3CDTF">2026-09-03T10:13:38Z</dcterms:modified>
</cp:coreProperties>
</file>