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7" r:id="rId2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5" d="100"/>
          <a:sy n="115" d="100"/>
        </p:scale>
        <p:origin x="1476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AE3A09-5A6F-4132-908A-2A2508FA307B}" type="datetimeFigureOut">
              <a:rPr lang="en-GB" smtClean="0"/>
              <a:t>31/08/2022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754260-6A5A-48AE-BCB6-3365483C16D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9784247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AE3A09-5A6F-4132-908A-2A2508FA307B}" type="datetimeFigureOut">
              <a:rPr lang="en-GB" smtClean="0"/>
              <a:t>31/08/2022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754260-6A5A-48AE-BCB6-3365483C16D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9212628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AE3A09-5A6F-4132-908A-2A2508FA307B}" type="datetimeFigureOut">
              <a:rPr lang="en-GB" smtClean="0"/>
              <a:t>31/08/2022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754260-6A5A-48AE-BCB6-3365483C16D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8765817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AE3A09-5A6F-4132-908A-2A2508FA307B}" type="datetimeFigureOut">
              <a:rPr lang="en-GB" smtClean="0"/>
              <a:t>31/08/2022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754260-6A5A-48AE-BCB6-3365483C16D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4295978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AE3A09-5A6F-4132-908A-2A2508FA307B}" type="datetimeFigureOut">
              <a:rPr lang="en-GB" smtClean="0"/>
              <a:t>31/08/2022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754260-6A5A-48AE-BCB6-3365483C16D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104495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AE3A09-5A6F-4132-908A-2A2508FA307B}" type="datetimeFigureOut">
              <a:rPr lang="en-GB" smtClean="0"/>
              <a:t>31/08/2022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754260-6A5A-48AE-BCB6-3365483C16D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4158502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AE3A09-5A6F-4132-908A-2A2508FA307B}" type="datetimeFigureOut">
              <a:rPr lang="en-GB" smtClean="0"/>
              <a:t>31/08/2022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754260-6A5A-48AE-BCB6-3365483C16D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4144715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AE3A09-5A6F-4132-908A-2A2508FA307B}" type="datetimeFigureOut">
              <a:rPr lang="en-GB" smtClean="0"/>
              <a:t>31/08/2022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754260-6A5A-48AE-BCB6-3365483C16D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3986900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AE3A09-5A6F-4132-908A-2A2508FA307B}" type="datetimeFigureOut">
              <a:rPr lang="en-GB" smtClean="0"/>
              <a:t>31/08/2022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754260-6A5A-48AE-BCB6-3365483C16D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7541466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AE3A09-5A6F-4132-908A-2A2508FA307B}" type="datetimeFigureOut">
              <a:rPr lang="en-GB" smtClean="0"/>
              <a:t>31/08/2022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754260-6A5A-48AE-BCB6-3365483C16D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8960669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AE3A09-5A6F-4132-908A-2A2508FA307B}" type="datetimeFigureOut">
              <a:rPr lang="en-GB" smtClean="0"/>
              <a:t>31/08/2022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754260-6A5A-48AE-BCB6-3365483C16D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8264536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9AE3A09-5A6F-4132-908A-2A2508FA307B}" type="datetimeFigureOut">
              <a:rPr lang="en-GB" smtClean="0"/>
              <a:t>31/08/2022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F754260-6A5A-48AE-BCB6-3365483C16D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194421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5454947"/>
            <a:ext cx="2116667" cy="1403053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" name="Rectangle 3"/>
          <p:cNvSpPr/>
          <p:nvPr/>
        </p:nvSpPr>
        <p:spPr>
          <a:xfrm>
            <a:off x="0" y="0"/>
            <a:ext cx="9143999" cy="609021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" name="Rectangle 4"/>
          <p:cNvSpPr/>
          <p:nvPr/>
        </p:nvSpPr>
        <p:spPr>
          <a:xfrm>
            <a:off x="2934393" y="31940"/>
            <a:ext cx="5604363" cy="5770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GB" sz="1050" dirty="0">
                <a:latin typeface="Gill Sans"/>
              </a:rPr>
              <a:t>This unit focuses </a:t>
            </a:r>
            <a:r>
              <a:rPr lang="en-GB" sz="1050" dirty="0" smtClean="0">
                <a:latin typeface="Gill Sans"/>
              </a:rPr>
              <a:t>on the contrasting development around the globe, how we identify this and the impacts of uneven development.  Methods to improve development will be explored and evaluated.</a:t>
            </a:r>
            <a:endParaRPr lang="en-GB" sz="1050" dirty="0">
              <a:solidFill>
                <a:schemeClr val="dk1"/>
              </a:solidFill>
              <a:latin typeface="Gill Sans"/>
              <a:ea typeface="Calibri"/>
              <a:cs typeface="Calibri"/>
              <a:sym typeface="Calibri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-7931" y="1485"/>
            <a:ext cx="698862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00" b="1" dirty="0" smtClean="0">
                <a:latin typeface="Gill Sans MT" panose="020B0502020104020203" pitchFamily="34" charset="0"/>
              </a:rPr>
              <a:t>Year </a:t>
            </a:r>
            <a:r>
              <a:rPr lang="en-GB" sz="1600" b="1" dirty="0" smtClean="0">
                <a:latin typeface="Gill Sans MT" panose="020B0502020104020203" pitchFamily="34" charset="0"/>
              </a:rPr>
              <a:t>11</a:t>
            </a:r>
            <a:r>
              <a:rPr lang="en-GB" sz="1600" b="1" dirty="0" smtClean="0">
                <a:latin typeface="Gill Sans MT" panose="020B0502020104020203" pitchFamily="34" charset="0"/>
              </a:rPr>
              <a:t> Economic World</a:t>
            </a:r>
            <a:endParaRPr lang="en-GB" sz="1600" b="1" dirty="0">
              <a:latin typeface="Gill Sans MT" panose="020B0502020104020203" pitchFamily="34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90058" y="1"/>
            <a:ext cx="553941" cy="609020"/>
          </a:xfrm>
          <a:prstGeom prst="rect">
            <a:avLst/>
          </a:prstGeom>
        </p:spPr>
      </p:pic>
      <p:graphicFrame>
        <p:nvGraphicFramePr>
          <p:cNvPr id="9" name="Table 8"/>
          <p:cNvGraphicFramePr>
            <a:graphicFrameLocks noGrp="1"/>
          </p:cNvGraphicFramePr>
          <p:nvPr>
            <p:extLst/>
          </p:nvPr>
        </p:nvGraphicFramePr>
        <p:xfrm>
          <a:off x="1" y="620095"/>
          <a:ext cx="2116664" cy="4867876"/>
        </p:xfrm>
        <a:graphic>
          <a:graphicData uri="http://schemas.openxmlformats.org/drawingml/2006/table">
            <a:tbl>
              <a:tblPr/>
              <a:tblGrid>
                <a:gridCol w="719664">
                  <a:extLst>
                    <a:ext uri="{9D8B030D-6E8A-4147-A177-3AD203B41FA5}">
                      <a16:colId xmlns:a16="http://schemas.microsoft.com/office/drawing/2014/main" val="277680312"/>
                    </a:ext>
                  </a:extLst>
                </a:gridCol>
                <a:gridCol w="1397000">
                  <a:extLst>
                    <a:ext uri="{9D8B030D-6E8A-4147-A177-3AD203B41FA5}">
                      <a16:colId xmlns:a16="http://schemas.microsoft.com/office/drawing/2014/main" val="3252865874"/>
                    </a:ext>
                  </a:extLst>
                </a:gridCol>
              </a:tblGrid>
              <a:tr h="618095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700" b="1" dirty="0">
                          <a:solidFill>
                            <a:srgbClr val="000000"/>
                          </a:solidFill>
                          <a:effectLst/>
                          <a:latin typeface="Gill Sans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Development</a:t>
                      </a:r>
                      <a:endParaRPr lang="en-GB" sz="700" dirty="0">
                        <a:effectLst/>
                        <a:latin typeface="Gill Sans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600"/>
                        </a:spcAft>
                      </a:pPr>
                      <a:r>
                        <a:rPr lang="en-GB" sz="1000">
                          <a:effectLst/>
                          <a:latin typeface="Gill Sans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Means people reaching an acceptable standard of living or quality of life.</a:t>
                      </a:r>
                    </a:p>
                  </a:txBody>
                  <a:tcPr marL="68580" marR="6858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93113732"/>
                  </a:ext>
                </a:extLst>
              </a:tr>
              <a:tr h="230168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000" b="1" dirty="0" smtClean="0">
                          <a:effectLst/>
                          <a:latin typeface="Gill Sans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HIC</a:t>
                      </a:r>
                      <a:endParaRPr lang="en-GB" sz="1000" b="1" dirty="0">
                        <a:effectLst/>
                        <a:latin typeface="Gill Sans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600"/>
                        </a:spcAft>
                      </a:pPr>
                      <a:r>
                        <a:rPr lang="en-GB" sz="1000" dirty="0" smtClean="0">
                          <a:effectLst/>
                          <a:latin typeface="Gill Sans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High Income Country</a:t>
                      </a:r>
                      <a:endParaRPr lang="en-GB" sz="1000" dirty="0">
                        <a:effectLst/>
                        <a:latin typeface="Gill Sans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98938569"/>
                  </a:ext>
                </a:extLst>
              </a:tr>
              <a:tr h="340821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000" b="1" dirty="0" smtClean="0">
                          <a:effectLst/>
                          <a:latin typeface="Gill Sans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NEE</a:t>
                      </a:r>
                      <a:endParaRPr lang="en-GB" sz="1000" b="1" dirty="0">
                        <a:effectLst/>
                        <a:latin typeface="Gill Sans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600"/>
                        </a:spcAft>
                      </a:pPr>
                      <a:r>
                        <a:rPr lang="en-GB" sz="1000" dirty="0" smtClean="0">
                          <a:effectLst/>
                          <a:latin typeface="Gill Sans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Newly Emerging</a:t>
                      </a:r>
                      <a:r>
                        <a:rPr lang="en-GB" sz="1000" baseline="0" dirty="0" smtClean="0">
                          <a:effectLst/>
                          <a:latin typeface="Gill Sans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Economy</a:t>
                      </a:r>
                      <a:endParaRPr lang="en-GB" sz="1000" dirty="0">
                        <a:effectLst/>
                        <a:latin typeface="Gill Sans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13137765"/>
                  </a:ext>
                </a:extLst>
              </a:tr>
              <a:tr h="232757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000" b="1" dirty="0" smtClean="0">
                          <a:effectLst/>
                          <a:latin typeface="Gill Sans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LIC</a:t>
                      </a:r>
                      <a:endParaRPr lang="en-GB" sz="1000" b="1" dirty="0">
                        <a:effectLst/>
                        <a:latin typeface="Gill Sans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600"/>
                        </a:spcAft>
                      </a:pPr>
                      <a:r>
                        <a:rPr lang="en-GB" sz="1000" dirty="0" smtClean="0">
                          <a:effectLst/>
                          <a:latin typeface="Gill Sans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Low</a:t>
                      </a:r>
                      <a:r>
                        <a:rPr lang="en-GB" sz="1000" baseline="0" dirty="0" smtClean="0">
                          <a:effectLst/>
                          <a:latin typeface="Gill Sans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Income Country</a:t>
                      </a:r>
                      <a:endParaRPr lang="en-GB" sz="1000" dirty="0">
                        <a:effectLst/>
                        <a:latin typeface="Gill Sans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96478046"/>
                  </a:ext>
                </a:extLst>
              </a:tr>
              <a:tr h="690963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000" b="1">
                          <a:effectLst/>
                          <a:latin typeface="Gill Sans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GDP</a:t>
                      </a:r>
                      <a:endParaRPr lang="en-GB" sz="1000">
                        <a:effectLst/>
                        <a:latin typeface="Gill Sans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000" dirty="0">
                          <a:effectLst/>
                          <a:latin typeface="Gill Sans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The total value of goods and services produced by a country in a year.</a:t>
                      </a:r>
                    </a:p>
                  </a:txBody>
                  <a:tcPr marL="68580" marR="6858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49260674"/>
                  </a:ext>
                </a:extLst>
              </a:tr>
              <a:tr h="392198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000" b="1">
                          <a:effectLst/>
                          <a:latin typeface="Gill Sans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GNP</a:t>
                      </a:r>
                      <a:endParaRPr lang="en-GB" sz="1000">
                        <a:effectLst/>
                        <a:latin typeface="Gill Sans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000" dirty="0">
                          <a:effectLst/>
                          <a:latin typeface="Gill Sans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Measures the total economic output of a country, including earnings from foreign investments.</a:t>
                      </a:r>
                    </a:p>
                  </a:txBody>
                  <a:tcPr marL="68580" marR="6858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97614207"/>
                  </a:ext>
                </a:extLst>
              </a:tr>
              <a:tr h="759047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000" b="1">
                          <a:effectLst/>
                          <a:latin typeface="Gill Sans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Gross National Income (GNI) per capita</a:t>
                      </a:r>
                      <a:endParaRPr lang="en-GB" sz="1000">
                        <a:effectLst/>
                        <a:latin typeface="Gill Sans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000" dirty="0">
                          <a:effectLst/>
                          <a:latin typeface="Gill Sans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Gross national income per person. The value of a country's income, divided by the number of people in that country.</a:t>
                      </a:r>
                    </a:p>
                  </a:txBody>
                  <a:tcPr marL="68580" marR="6858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56811092"/>
                  </a:ext>
                </a:extLst>
              </a:tr>
              <a:tr h="817419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800" b="1" dirty="0">
                          <a:effectLst/>
                          <a:latin typeface="Gill Sans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Life expectancy</a:t>
                      </a:r>
                      <a:endParaRPr lang="en-GB" sz="800" dirty="0">
                        <a:effectLst/>
                        <a:latin typeface="Gill Sans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000" dirty="0">
                          <a:effectLst/>
                          <a:latin typeface="Gill Sans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The average number of years a person is expected to live in a particular place.</a:t>
                      </a:r>
                    </a:p>
                  </a:txBody>
                  <a:tcPr marL="68580" marR="6858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53664055"/>
                  </a:ext>
                </a:extLst>
              </a:tr>
            </a:tbl>
          </a:graphicData>
        </a:graphic>
      </p:graphicFrame>
      <p:sp>
        <p:nvSpPr>
          <p:cNvPr id="12" name="TextBox 11"/>
          <p:cNvSpPr txBox="1"/>
          <p:nvPr/>
        </p:nvSpPr>
        <p:spPr>
          <a:xfrm>
            <a:off x="273396" y="5429546"/>
            <a:ext cx="156987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000" dirty="0" smtClean="0">
                <a:latin typeface="Gill Sans MT" panose="020B0502020104020203" pitchFamily="34" charset="0"/>
              </a:rPr>
              <a:t>Find out more:</a:t>
            </a:r>
            <a:endParaRPr lang="en-GB" sz="1000" dirty="0">
              <a:latin typeface="Gill Sans MT" panose="020B0502020104020203" pitchFamily="34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-7931" y="5653597"/>
            <a:ext cx="108373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000" dirty="0" smtClean="0">
                <a:latin typeface="Gill Sans MT" panose="020B0502020104020203" pitchFamily="34" charset="0"/>
              </a:rPr>
              <a:t>BBC </a:t>
            </a:r>
            <a:r>
              <a:rPr lang="en-GB" sz="1000" dirty="0" err="1" smtClean="0">
                <a:latin typeface="Gill Sans MT" panose="020B0502020104020203" pitchFamily="34" charset="0"/>
              </a:rPr>
              <a:t>Bitesize</a:t>
            </a:r>
            <a:endParaRPr lang="en-GB" sz="1000" dirty="0">
              <a:latin typeface="Gill Sans MT" panose="020B0502020104020203" pitchFamily="34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1019421" y="5653596"/>
            <a:ext cx="108373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000" dirty="0" smtClean="0">
                <a:latin typeface="Gill Sans MT" panose="020B0502020104020203" pitchFamily="34" charset="0"/>
              </a:rPr>
              <a:t>Case Studies</a:t>
            </a:r>
            <a:endParaRPr lang="en-GB" sz="1000" dirty="0">
              <a:latin typeface="Gill Sans MT" panose="020B0502020104020203" pitchFamily="34" charset="0"/>
            </a:endParaRPr>
          </a:p>
        </p:txBody>
      </p:sp>
      <p:graphicFrame>
        <p:nvGraphicFramePr>
          <p:cNvPr id="18" name="Table 17"/>
          <p:cNvGraphicFramePr>
            <a:graphicFrameLocks noGrp="1"/>
          </p:cNvGraphicFramePr>
          <p:nvPr>
            <p:extLst/>
          </p:nvPr>
        </p:nvGraphicFramePr>
        <p:xfrm>
          <a:off x="2124600" y="6521029"/>
          <a:ext cx="7019400" cy="3352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03880">
                  <a:extLst>
                    <a:ext uri="{9D8B030D-6E8A-4147-A177-3AD203B41FA5}">
                      <a16:colId xmlns:a16="http://schemas.microsoft.com/office/drawing/2014/main" val="3373150582"/>
                    </a:ext>
                  </a:extLst>
                </a:gridCol>
                <a:gridCol w="1403880">
                  <a:extLst>
                    <a:ext uri="{9D8B030D-6E8A-4147-A177-3AD203B41FA5}">
                      <a16:colId xmlns:a16="http://schemas.microsoft.com/office/drawing/2014/main" val="966580883"/>
                    </a:ext>
                  </a:extLst>
                </a:gridCol>
                <a:gridCol w="1403880">
                  <a:extLst>
                    <a:ext uri="{9D8B030D-6E8A-4147-A177-3AD203B41FA5}">
                      <a16:colId xmlns:a16="http://schemas.microsoft.com/office/drawing/2014/main" val="1256044078"/>
                    </a:ext>
                  </a:extLst>
                </a:gridCol>
                <a:gridCol w="1403880">
                  <a:extLst>
                    <a:ext uri="{9D8B030D-6E8A-4147-A177-3AD203B41FA5}">
                      <a16:colId xmlns:a16="http://schemas.microsoft.com/office/drawing/2014/main" val="350606383"/>
                    </a:ext>
                  </a:extLst>
                </a:gridCol>
                <a:gridCol w="1403880">
                  <a:extLst>
                    <a:ext uri="{9D8B030D-6E8A-4147-A177-3AD203B41FA5}">
                      <a16:colId xmlns:a16="http://schemas.microsoft.com/office/drawing/2014/main" val="1932996675"/>
                    </a:ext>
                  </a:extLst>
                </a:gridCol>
              </a:tblGrid>
              <a:tr h="221190">
                <a:tc>
                  <a:txBody>
                    <a:bodyPr/>
                    <a:lstStyle/>
                    <a:p>
                      <a:pPr algn="ctr"/>
                      <a:r>
                        <a:rPr lang="en-GB" sz="800" dirty="0" smtClean="0">
                          <a:ln>
                            <a:solidFill>
                              <a:schemeClr val="tx1"/>
                            </a:solidFill>
                          </a:ln>
                          <a:solidFill>
                            <a:schemeClr val="bg1"/>
                          </a:solidFill>
                          <a:latin typeface="Gill Sans MT" panose="020B0502020104020203" pitchFamily="34" charset="0"/>
                        </a:rPr>
                        <a:t>SPACE &amp; PLACE</a:t>
                      </a:r>
                      <a:endParaRPr lang="en-GB" sz="800" dirty="0">
                        <a:ln>
                          <a:solidFill>
                            <a:schemeClr val="tx1"/>
                          </a:solidFill>
                        </a:ln>
                        <a:solidFill>
                          <a:schemeClr val="bg1"/>
                        </a:solidFill>
                        <a:latin typeface="Gill Sans MT" panose="020B050202010402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800" dirty="0" smtClean="0">
                          <a:ln>
                            <a:solidFill>
                              <a:schemeClr val="tx1"/>
                            </a:solidFill>
                          </a:ln>
                          <a:solidFill>
                            <a:schemeClr val="bg1"/>
                          </a:solidFill>
                          <a:latin typeface="Gill Sans MT" panose="020B0502020104020203" pitchFamily="34" charset="0"/>
                        </a:rPr>
                        <a:t>SUSTAINABILITY &amp; STEWARDSHIP</a:t>
                      </a:r>
                      <a:endParaRPr lang="en-GB" sz="800" dirty="0">
                        <a:ln>
                          <a:solidFill>
                            <a:schemeClr val="tx1"/>
                          </a:solidFill>
                        </a:ln>
                        <a:solidFill>
                          <a:schemeClr val="bg1"/>
                        </a:solidFill>
                        <a:latin typeface="Gill Sans MT" panose="020B050202010402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800" dirty="0" smtClean="0">
                          <a:ln>
                            <a:solidFill>
                              <a:schemeClr val="tx1"/>
                            </a:solidFill>
                          </a:ln>
                          <a:solidFill>
                            <a:schemeClr val="bg1"/>
                          </a:solidFill>
                          <a:latin typeface="Gill Sans MT" panose="020B0502020104020203" pitchFamily="34" charset="0"/>
                        </a:rPr>
                        <a:t>FUTURE CHANGE &amp; CHALLENGE</a:t>
                      </a:r>
                      <a:endParaRPr lang="en-GB" sz="800" dirty="0">
                        <a:ln>
                          <a:solidFill>
                            <a:schemeClr val="tx1"/>
                          </a:solidFill>
                        </a:ln>
                        <a:solidFill>
                          <a:schemeClr val="bg1"/>
                        </a:solidFill>
                        <a:latin typeface="Gill Sans MT" panose="020B050202010402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800" dirty="0" smtClean="0">
                          <a:ln>
                            <a:solidFill>
                              <a:schemeClr val="tx1"/>
                            </a:solidFill>
                          </a:ln>
                          <a:solidFill>
                            <a:schemeClr val="bg1"/>
                          </a:solidFill>
                          <a:latin typeface="Gill Sans MT" panose="020B0502020104020203" pitchFamily="34" charset="0"/>
                        </a:rPr>
                        <a:t>INTERRELATIONSHIPS</a:t>
                      </a:r>
                      <a:endParaRPr lang="en-GB" sz="800" dirty="0">
                        <a:ln>
                          <a:solidFill>
                            <a:schemeClr val="tx1"/>
                          </a:solidFill>
                        </a:ln>
                        <a:solidFill>
                          <a:schemeClr val="bg1"/>
                        </a:solidFill>
                        <a:latin typeface="Gill Sans MT" panose="020B050202010402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800" dirty="0" smtClean="0">
                          <a:ln>
                            <a:solidFill>
                              <a:schemeClr val="tx1"/>
                            </a:solidFill>
                          </a:ln>
                          <a:solidFill>
                            <a:schemeClr val="bg1"/>
                          </a:solidFill>
                          <a:latin typeface="Gill Sans MT" panose="020B0502020104020203" pitchFamily="34" charset="0"/>
                        </a:rPr>
                        <a:t>GAME CHANGERS</a:t>
                      </a:r>
                      <a:endParaRPr lang="en-GB" sz="800" dirty="0">
                        <a:ln>
                          <a:solidFill>
                            <a:schemeClr val="tx1"/>
                          </a:solidFill>
                        </a:ln>
                        <a:solidFill>
                          <a:schemeClr val="bg1"/>
                        </a:solidFill>
                        <a:latin typeface="Gill Sans MT" panose="020B050202010402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73592085"/>
                  </a:ext>
                </a:extLst>
              </a:tr>
            </a:tbl>
          </a:graphicData>
        </a:graphic>
      </p:graphicFrame>
      <p:sp>
        <p:nvSpPr>
          <p:cNvPr id="15" name="Rectangle 14"/>
          <p:cNvSpPr/>
          <p:nvPr/>
        </p:nvSpPr>
        <p:spPr>
          <a:xfrm>
            <a:off x="2124600" y="620095"/>
            <a:ext cx="3503116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1000" b="1" dirty="0" smtClean="0">
                <a:latin typeface="Gill Sans MT" panose="020B0502020104020203" pitchFamily="34" charset="0"/>
              </a:rPr>
              <a:t>Measuring Development</a:t>
            </a:r>
            <a:endParaRPr lang="en-GB" sz="1000" b="1" dirty="0">
              <a:latin typeface="Gill Sans MT" panose="020B0502020104020203" pitchFamily="34" charset="0"/>
            </a:endParaRPr>
          </a:p>
        </p:txBody>
      </p:sp>
      <p:sp>
        <p:nvSpPr>
          <p:cNvPr id="64" name="TextBox 63"/>
          <p:cNvSpPr txBox="1"/>
          <p:nvPr/>
        </p:nvSpPr>
        <p:spPr>
          <a:xfrm>
            <a:off x="0" y="220008"/>
            <a:ext cx="2934393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050" i="1" dirty="0">
                <a:latin typeface="Gill Sans MT" panose="020B0502020104020203" pitchFamily="34" charset="0"/>
              </a:rPr>
              <a:t>Game Changer – </a:t>
            </a:r>
            <a:r>
              <a:rPr lang="en-GB" sz="1050" i="1" dirty="0" smtClean="0">
                <a:latin typeface="Gill Sans MT" panose="020B0502020104020203" pitchFamily="34" charset="0"/>
              </a:rPr>
              <a:t>‘I can identify factors that affect a countries development and offer solutions.’ </a:t>
            </a:r>
            <a:endParaRPr lang="en-GB" sz="1050" i="1" dirty="0">
              <a:latin typeface="Gill Sans MT" panose="020B0502020104020203" pitchFamily="34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4087" y="5874416"/>
            <a:ext cx="891367" cy="884236"/>
          </a:xfrm>
          <a:prstGeom prst="rect">
            <a:avLst/>
          </a:prstGeom>
        </p:spPr>
      </p:pic>
      <p:sp>
        <p:nvSpPr>
          <p:cNvPr id="45" name="Rectangle 44"/>
          <p:cNvSpPr/>
          <p:nvPr/>
        </p:nvSpPr>
        <p:spPr>
          <a:xfrm>
            <a:off x="2234501" y="2397491"/>
            <a:ext cx="3127621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1000" b="1" dirty="0" smtClean="0">
                <a:latin typeface="Gill Sans MT" panose="020B0502020104020203" pitchFamily="34" charset="0"/>
              </a:rPr>
              <a:t>Demographic Transition </a:t>
            </a:r>
            <a:r>
              <a:rPr lang="en-GB" sz="1000" b="1" dirty="0">
                <a:latin typeface="Gill Sans MT" panose="020B0502020104020203" pitchFamily="34" charset="0"/>
              </a:rPr>
              <a:t>Model </a:t>
            </a:r>
            <a:r>
              <a:rPr lang="en-GB" sz="1000" b="1" dirty="0" smtClean="0">
                <a:latin typeface="Gill Sans MT" panose="020B0502020104020203" pitchFamily="34" charset="0"/>
              </a:rPr>
              <a:t>&amp; Population </a:t>
            </a:r>
            <a:r>
              <a:rPr lang="en-GB" sz="1000" b="1" dirty="0">
                <a:latin typeface="Gill Sans MT" panose="020B0502020104020203" pitchFamily="34" charset="0"/>
              </a:rPr>
              <a:t>Pyramid</a:t>
            </a:r>
          </a:p>
          <a:p>
            <a:pPr algn="ctr"/>
            <a:r>
              <a:rPr lang="en-GB" sz="1000" b="1" dirty="0" smtClean="0">
                <a:latin typeface="Gill Sans MT" panose="020B0502020104020203" pitchFamily="34" charset="0"/>
              </a:rPr>
              <a:t> </a:t>
            </a:r>
            <a:endParaRPr lang="en-GB" sz="1000" b="1" dirty="0">
              <a:latin typeface="Gill Sans MT" panose="020B0502020104020203" pitchFamily="34" charset="0"/>
            </a:endParaRPr>
          </a:p>
        </p:txBody>
      </p:sp>
      <p:sp>
        <p:nvSpPr>
          <p:cNvPr id="46" name="Rectangle 45"/>
          <p:cNvSpPr/>
          <p:nvPr/>
        </p:nvSpPr>
        <p:spPr>
          <a:xfrm>
            <a:off x="5686320" y="669885"/>
            <a:ext cx="3503116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1000" b="1" dirty="0" smtClean="0">
                <a:latin typeface="Gill Sans MT" panose="020B0502020104020203" pitchFamily="34" charset="0"/>
              </a:rPr>
              <a:t>Uneven Development</a:t>
            </a:r>
            <a:endParaRPr lang="en-GB" sz="1000" b="1" dirty="0">
              <a:latin typeface="Gill Sans MT" panose="020B0502020104020203" pitchFamily="34" charset="0"/>
            </a:endParaRPr>
          </a:p>
        </p:txBody>
      </p:sp>
      <p:sp>
        <p:nvSpPr>
          <p:cNvPr id="47" name="Rectangle 46"/>
          <p:cNvSpPr/>
          <p:nvPr/>
        </p:nvSpPr>
        <p:spPr>
          <a:xfrm>
            <a:off x="5527775" y="3638643"/>
            <a:ext cx="3514843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1000" b="1" dirty="0" smtClean="0">
                <a:latin typeface="Gill Sans MT" panose="020B0502020104020203" pitchFamily="34" charset="0"/>
              </a:rPr>
              <a:t>Reducing the development gap</a:t>
            </a:r>
            <a:endParaRPr lang="en-GB" sz="1000" b="1" dirty="0">
              <a:latin typeface="Gill Sans MT" panose="020B0502020104020203" pitchFamily="34" charset="0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2093154" y="876945"/>
            <a:ext cx="1829144" cy="127765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1450" lvl="0" indent="-171450">
              <a:lnSpc>
                <a:spcPct val="107000"/>
              </a:lnSpc>
              <a:spcAft>
                <a:spcPts val="0"/>
              </a:spcAft>
              <a:buFontTx/>
              <a:buChar char="-"/>
            </a:pPr>
            <a:r>
              <a:rPr lang="en-GB" sz="800" dirty="0" smtClean="0">
                <a:solidFill>
                  <a:srgbClr val="0D0D0D"/>
                </a:solidFill>
                <a:latin typeface="Gill Sans"/>
                <a:ea typeface="Calibri" panose="020F0502020204030204" pitchFamily="34" charset="0"/>
                <a:cs typeface="Times New Roman" panose="02020603050405020304" pitchFamily="18" charset="0"/>
              </a:rPr>
              <a:t>Economic </a:t>
            </a:r>
            <a:r>
              <a:rPr lang="en-GB" sz="800" dirty="0">
                <a:solidFill>
                  <a:srgbClr val="0D0D0D"/>
                </a:solidFill>
                <a:latin typeface="Gill Sans"/>
                <a:ea typeface="Calibri" panose="020F0502020204030204" pitchFamily="34" charset="0"/>
                <a:cs typeface="Times New Roman" panose="02020603050405020304" pitchFamily="18" charset="0"/>
              </a:rPr>
              <a:t>and social indicators of development: such as Gross National Income (GNI) per capita, GDP, GNP as economic indicators and life expectancy, infant mortality, death rate and literacy rate</a:t>
            </a:r>
            <a:r>
              <a:rPr lang="en-GB" sz="800" dirty="0" smtClean="0">
                <a:solidFill>
                  <a:srgbClr val="0D0D0D"/>
                </a:solidFill>
                <a:latin typeface="Gill Sans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</a:p>
          <a:p>
            <a:pPr marL="171450" lvl="0" indent="-171450">
              <a:lnSpc>
                <a:spcPct val="107000"/>
              </a:lnSpc>
              <a:spcAft>
                <a:spcPts val="800"/>
              </a:spcAft>
              <a:buFontTx/>
              <a:buChar char="-"/>
            </a:pPr>
            <a:r>
              <a:rPr lang="en-GB" sz="800" dirty="0" smtClean="0">
                <a:solidFill>
                  <a:srgbClr val="0D0D0D"/>
                </a:solidFill>
                <a:latin typeface="Gill Sans"/>
                <a:ea typeface="Calibri" panose="020F0502020204030204" pitchFamily="34" charset="0"/>
                <a:cs typeface="Times New Roman" panose="02020603050405020304" pitchFamily="18" charset="0"/>
              </a:rPr>
              <a:t>Limitations </a:t>
            </a:r>
            <a:r>
              <a:rPr lang="en-GB" sz="800" dirty="0">
                <a:solidFill>
                  <a:srgbClr val="0D0D0D"/>
                </a:solidFill>
                <a:latin typeface="Gill Sans"/>
                <a:ea typeface="Calibri" panose="020F0502020204030204" pitchFamily="34" charset="0"/>
                <a:cs typeface="Times New Roman" panose="02020603050405020304" pitchFamily="18" charset="0"/>
              </a:rPr>
              <a:t>of economic and social measures</a:t>
            </a:r>
            <a:r>
              <a:rPr lang="en-GB" sz="800" dirty="0" smtClean="0">
                <a:solidFill>
                  <a:srgbClr val="0D0D0D"/>
                </a:solidFill>
                <a:latin typeface="Gill Sans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</a:p>
        </p:txBody>
      </p:sp>
      <p:sp>
        <p:nvSpPr>
          <p:cNvPr id="19" name="Rectangle 18"/>
          <p:cNvSpPr/>
          <p:nvPr/>
        </p:nvSpPr>
        <p:spPr>
          <a:xfrm>
            <a:off x="2200207" y="2702047"/>
            <a:ext cx="3078374" cy="88254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>
              <a:lnSpc>
                <a:spcPct val="107000"/>
              </a:lnSpc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GB" sz="800" dirty="0">
                <a:solidFill>
                  <a:srgbClr val="0D0D0D"/>
                </a:solidFill>
                <a:latin typeface="Gill Sans"/>
                <a:ea typeface="Calibri" panose="020F0502020204030204" pitchFamily="34" charset="0"/>
                <a:cs typeface="Times New Roman" panose="02020603050405020304" pitchFamily="18" charset="0"/>
              </a:rPr>
              <a:t>DTM to show changes of population of a country over the time.</a:t>
            </a:r>
            <a:endParaRPr lang="en-GB" sz="800" dirty="0">
              <a:latin typeface="Gill Sans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GB" sz="800" dirty="0">
                <a:solidFill>
                  <a:srgbClr val="0D0D0D"/>
                </a:solidFill>
                <a:latin typeface="Gill Sans"/>
                <a:ea typeface="Calibri" panose="020F0502020204030204" pitchFamily="34" charset="0"/>
                <a:cs typeface="Times New Roman" panose="02020603050405020304" pitchFamily="18" charset="0"/>
              </a:rPr>
              <a:t>The link between DTM and level of development in a country. </a:t>
            </a:r>
            <a:endParaRPr lang="en-GB" sz="800" dirty="0">
              <a:latin typeface="Gill Sans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Font typeface="Symbol" panose="05050102010706020507" pitchFamily="18" charset="2"/>
              <a:buChar char=""/>
            </a:pPr>
            <a:r>
              <a:rPr lang="en-GB" sz="800" dirty="0">
                <a:solidFill>
                  <a:srgbClr val="0D0D0D"/>
                </a:solidFill>
                <a:latin typeface="Gill Sans"/>
                <a:ea typeface="Calibri" panose="020F0502020204030204" pitchFamily="34" charset="0"/>
                <a:cs typeface="Times New Roman" panose="02020603050405020304" pitchFamily="18" charset="0"/>
              </a:rPr>
              <a:t>Changing population structures (population pyramids) and link this to different stages of DTM. </a:t>
            </a:r>
            <a:endParaRPr lang="en-GB" sz="800" dirty="0">
              <a:effectLst/>
              <a:latin typeface="Gill Sans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22" name="Picture 2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04674" y="3567970"/>
            <a:ext cx="2269440" cy="1800000"/>
          </a:xfrm>
          <a:prstGeom prst="rect">
            <a:avLst/>
          </a:prstGeom>
        </p:spPr>
      </p:pic>
      <p:sp>
        <p:nvSpPr>
          <p:cNvPr id="24" name="Rectangle 23"/>
          <p:cNvSpPr/>
          <p:nvPr/>
        </p:nvSpPr>
        <p:spPr>
          <a:xfrm>
            <a:off x="5818531" y="926861"/>
            <a:ext cx="3125586" cy="10142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>
              <a:lnSpc>
                <a:spcPct val="107000"/>
              </a:lnSpc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GB" sz="800" dirty="0">
                <a:solidFill>
                  <a:srgbClr val="0D0D0D"/>
                </a:solidFill>
                <a:latin typeface="Gill Sans"/>
                <a:ea typeface="Calibri" panose="020F0502020204030204" pitchFamily="34" charset="0"/>
                <a:cs typeface="Times New Roman" panose="02020603050405020304" pitchFamily="18" charset="0"/>
              </a:rPr>
              <a:t>Physical, economic and historical causes of uneven development with examples: e.g. Extreme weather and unlocked countries in Africa as physical cause, world trade is dominated by wealthier countries as economic cause, colonialism as historical cause. </a:t>
            </a:r>
            <a:endParaRPr lang="en-GB" sz="800" dirty="0">
              <a:latin typeface="Gill Sans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Font typeface="Symbol" panose="05050102010706020507" pitchFamily="18" charset="2"/>
              <a:buChar char=""/>
            </a:pPr>
            <a:r>
              <a:rPr lang="en-GB" sz="800" dirty="0">
                <a:solidFill>
                  <a:srgbClr val="0D0D0D"/>
                </a:solidFill>
                <a:latin typeface="Gill Sans"/>
                <a:ea typeface="Calibri" panose="020F0502020204030204" pitchFamily="34" charset="0"/>
                <a:cs typeface="Times New Roman" panose="02020603050405020304" pitchFamily="18" charset="0"/>
              </a:rPr>
              <a:t>Inequalities of wealth &amp; health and international migration as a consequences of uneven development.</a:t>
            </a:r>
            <a:endParaRPr lang="en-GB" sz="800" dirty="0">
              <a:effectLst/>
              <a:latin typeface="Gill Sans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6" name="Rectangle 25"/>
          <p:cNvSpPr/>
          <p:nvPr/>
        </p:nvSpPr>
        <p:spPr>
          <a:xfrm>
            <a:off x="5428628" y="3870537"/>
            <a:ext cx="3565743" cy="2174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ct val="107000"/>
              </a:lnSpc>
              <a:spcAft>
                <a:spcPts val="0"/>
              </a:spcAft>
            </a:pPr>
            <a:r>
              <a:rPr lang="en-GB" sz="800" dirty="0">
                <a:latin typeface="Gill Sans"/>
              </a:rPr>
              <a:t>There are lots of ways that can help to reduce the development gap.</a:t>
            </a:r>
            <a:endParaRPr lang="en-GB" sz="100" dirty="0">
              <a:effectLst/>
              <a:latin typeface="Gill Sans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7" name="Rectangle 26"/>
          <p:cNvSpPr/>
          <p:nvPr/>
        </p:nvSpPr>
        <p:spPr>
          <a:xfrm>
            <a:off x="2207500" y="5331597"/>
            <a:ext cx="3187876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800" dirty="0">
                <a:latin typeface="Gill Sans"/>
              </a:rPr>
              <a:t>A countries population structure can be displayed in a population pyramid. These have female populations on the right and male on the left. The bars represent the population in each age category labelled in the centre of the graph. </a:t>
            </a:r>
            <a:endParaRPr lang="en-GB" sz="800" dirty="0" smtClean="0">
              <a:latin typeface="Gill Sans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800" dirty="0" smtClean="0">
                <a:latin typeface="Gill Sans"/>
              </a:rPr>
              <a:t>Developed </a:t>
            </a:r>
            <a:r>
              <a:rPr lang="en-GB" sz="800" dirty="0">
                <a:latin typeface="Gill Sans"/>
              </a:rPr>
              <a:t>countries have large elderly populations and lower birth rates so are less pyramid and more oval and rounded. The UK is at stage 4 of the DTM and therefore has an aging population and a rounded shape population pyramid.</a:t>
            </a:r>
          </a:p>
        </p:txBody>
      </p:sp>
      <p:pic>
        <p:nvPicPr>
          <p:cNvPr id="28" name="Picture 2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527775" y="4085762"/>
            <a:ext cx="3478781" cy="2252874"/>
          </a:xfrm>
          <a:prstGeom prst="rect">
            <a:avLst/>
          </a:prstGeom>
        </p:spPr>
      </p:pic>
      <p:pic>
        <p:nvPicPr>
          <p:cNvPr id="29" name="Picture 2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791497" y="2040549"/>
            <a:ext cx="1556731" cy="1307466"/>
          </a:xfrm>
          <a:prstGeom prst="rect">
            <a:avLst/>
          </a:prstGeom>
        </p:spPr>
      </p:pic>
      <p:pic>
        <p:nvPicPr>
          <p:cNvPr id="31" name="Picture 30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817084" y="838672"/>
            <a:ext cx="2180563" cy="1538887"/>
          </a:xfrm>
          <a:prstGeom prst="rect">
            <a:avLst/>
          </a:prstGeom>
        </p:spPr>
      </p:pic>
      <p:sp>
        <p:nvSpPr>
          <p:cNvPr id="60" name="Rectangle 59"/>
          <p:cNvSpPr/>
          <p:nvPr/>
        </p:nvSpPr>
        <p:spPr>
          <a:xfrm>
            <a:off x="6198332" y="652717"/>
            <a:ext cx="2745786" cy="2783661"/>
          </a:xfrm>
          <a:prstGeom prst="rect">
            <a:avLst/>
          </a:prstGeom>
          <a:noFill/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1" name="Rectangle 60"/>
          <p:cNvSpPr/>
          <p:nvPr/>
        </p:nvSpPr>
        <p:spPr>
          <a:xfrm>
            <a:off x="2210150" y="662984"/>
            <a:ext cx="3929578" cy="1743622"/>
          </a:xfrm>
          <a:prstGeom prst="rect">
            <a:avLst/>
          </a:prstGeom>
          <a:noFill/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2" name="Rectangle 61"/>
          <p:cNvSpPr/>
          <p:nvPr/>
        </p:nvSpPr>
        <p:spPr>
          <a:xfrm>
            <a:off x="2234501" y="2448231"/>
            <a:ext cx="3143227" cy="3960583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3" name="Rectangle 62"/>
          <p:cNvSpPr/>
          <p:nvPr/>
        </p:nvSpPr>
        <p:spPr>
          <a:xfrm>
            <a:off x="5476875" y="3605165"/>
            <a:ext cx="3568395" cy="2767646"/>
          </a:xfrm>
          <a:prstGeom prst="rect">
            <a:avLst/>
          </a:prstGeom>
          <a:noFill/>
          <a:ln w="1270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707743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435</Words>
  <Application>Microsoft Office PowerPoint</Application>
  <PresentationFormat>On-screen Show (4:3)</PresentationFormat>
  <Paragraphs>42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9" baseType="lpstr">
      <vt:lpstr>Arial</vt:lpstr>
      <vt:lpstr>Calibri</vt:lpstr>
      <vt:lpstr>Calibri Light</vt:lpstr>
      <vt:lpstr>Gill Sans</vt:lpstr>
      <vt:lpstr>Gill Sans MT</vt:lpstr>
      <vt:lpstr>Symbol</vt:lpstr>
      <vt:lpstr>Times New Roman</vt:lpstr>
      <vt:lpstr>Office Theme</vt:lpstr>
      <vt:lpstr>PowerPoint Presentation</vt:lpstr>
    </vt:vector>
  </TitlesOfParts>
  <Company>Priory Southsea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Windows User</dc:creator>
  <cp:lastModifiedBy>Windows User</cp:lastModifiedBy>
  <cp:revision>1</cp:revision>
  <dcterms:created xsi:type="dcterms:W3CDTF">2022-08-31T10:20:50Z</dcterms:created>
  <dcterms:modified xsi:type="dcterms:W3CDTF">2022-08-31T10:21:20Z</dcterms:modified>
</cp:coreProperties>
</file>